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7"/>
  </p:notesMasterIdLst>
  <p:sldIdLst>
    <p:sldId id="256" r:id="rId5"/>
    <p:sldId id="257" r:id="rId6"/>
    <p:sldId id="258" r:id="rId7"/>
    <p:sldId id="259" r:id="rId8"/>
    <p:sldId id="260" r:id="rId9"/>
    <p:sldId id="261"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W4iVr7ETyOBz7ukegDXNpsc46+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460093-F3CA-4F1D-8F33-050B6B60E10B}">
  <a:tblStyle styleId="{30460093-F3CA-4F1D-8F33-050B6B60E10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09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noFill/>
            </a:ln>
          </c:spPr>
          <c:dPt>
            <c:idx val="0"/>
            <c:bubble3D val="0"/>
            <c:spPr>
              <a:solidFill>
                <a:schemeClr val="accent1"/>
              </a:solidFill>
              <a:ln w="19050">
                <a:noFill/>
              </a:ln>
              <a:effectLst/>
            </c:spPr>
            <c:extLst>
              <c:ext xmlns:c16="http://schemas.microsoft.com/office/drawing/2014/chart" uri="{C3380CC4-5D6E-409C-BE32-E72D297353CC}">
                <c16:uniqueId val="{00000001-AB16-48D4-8ADF-8527646BA4E5}"/>
              </c:ext>
            </c:extLst>
          </c:dPt>
          <c:dPt>
            <c:idx val="1"/>
            <c:bubble3D val="0"/>
            <c:spPr>
              <a:solidFill>
                <a:schemeClr val="accent2"/>
              </a:solidFill>
              <a:ln w="19050">
                <a:noFill/>
              </a:ln>
              <a:effectLst/>
            </c:spPr>
            <c:extLst>
              <c:ext xmlns:c16="http://schemas.microsoft.com/office/drawing/2014/chart" uri="{C3380CC4-5D6E-409C-BE32-E72D297353CC}">
                <c16:uniqueId val="{00000003-AB16-48D4-8ADF-8527646BA4E5}"/>
              </c:ext>
            </c:extLst>
          </c:dPt>
          <c:dPt>
            <c:idx val="2"/>
            <c:bubble3D val="0"/>
            <c:spPr>
              <a:solidFill>
                <a:schemeClr val="accent3"/>
              </a:solidFill>
              <a:ln w="19050">
                <a:noFill/>
              </a:ln>
              <a:effectLst/>
            </c:spPr>
            <c:extLst>
              <c:ext xmlns:c16="http://schemas.microsoft.com/office/drawing/2014/chart" uri="{C3380CC4-5D6E-409C-BE32-E72D297353CC}">
                <c16:uniqueId val="{00000005-AB16-48D4-8ADF-8527646BA4E5}"/>
              </c:ext>
            </c:extLst>
          </c:dPt>
          <c:dPt>
            <c:idx val="3"/>
            <c:bubble3D val="0"/>
            <c:spPr>
              <a:solidFill>
                <a:schemeClr val="accent4"/>
              </a:solidFill>
              <a:ln w="19050">
                <a:noFill/>
              </a:ln>
              <a:effectLst/>
            </c:spPr>
            <c:extLst>
              <c:ext xmlns:c16="http://schemas.microsoft.com/office/drawing/2014/chart" uri="{C3380CC4-5D6E-409C-BE32-E72D297353CC}">
                <c16:uniqueId val="{00000007-AB16-48D4-8ADF-8527646BA4E5}"/>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sz="1400" b="1" dirty="0"/>
                      <a:t>25.0</a:t>
                    </a:r>
                    <a:endParaRPr lang="en-US"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B16-48D4-8ADF-8527646BA4E5}"/>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t>53.5</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B16-48D4-8ADF-8527646BA4E5}"/>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r>
                      <a:rPr lang="en-US" dirty="0"/>
                      <a:t>13.6</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AB16-48D4-8ADF-8527646BA4E5}"/>
                </c:ext>
              </c:extLst>
            </c:dLbl>
            <c:dLbl>
              <c:idx val="3"/>
              <c:tx>
                <c:rich>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r>
                      <a:rPr lang="en-US" dirty="0"/>
                      <a:t>3.4</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AB16-48D4-8ADF-8527646BA4E5}"/>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Excellent Science</c:v>
                </c:pt>
                <c:pt idx="1">
                  <c:v>Global challenges and European ind. comp.</c:v>
                </c:pt>
                <c:pt idx="2">
                  <c:v>Innovative Europe</c:v>
                </c:pt>
                <c:pt idx="3">
                  <c:v>Widening Part and ERA</c:v>
                </c:pt>
              </c:strCache>
            </c:strRef>
          </c:cat>
          <c:val>
            <c:numRef>
              <c:f>Sheet1!$B$2:$B$5</c:f>
              <c:numCache>
                <c:formatCode>General</c:formatCode>
                <c:ptCount val="4"/>
                <c:pt idx="0" formatCode="0.0">
                  <c:v>25</c:v>
                </c:pt>
                <c:pt idx="1">
                  <c:v>53.5</c:v>
                </c:pt>
                <c:pt idx="2">
                  <c:v>13.6</c:v>
                </c:pt>
                <c:pt idx="3">
                  <c:v>3.4</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6="http://schemas.microsoft.com/office/drawing/2014/chart" uri="{C3380CC4-5D6E-409C-BE32-E72D297353CC}">
              <c16:uniqueId val="{00000008-AB16-48D4-8ADF-8527646BA4E5}"/>
            </c:ext>
          </c:extLst>
        </c:ser>
        <c:dLbls>
          <c:dLblPos val="inEnd"/>
          <c:showLegendKey val="0"/>
          <c:showVal val="0"/>
          <c:showCatName val="0"/>
          <c:showSerName val="0"/>
          <c:showPercent val="1"/>
          <c:showBubbleSize val="0"/>
          <c:showLeaderLines val="1"/>
        </c:dLbls>
        <c:firstSliceAng val="270"/>
      </c:pieChart>
      <c:spPr>
        <a:noFill/>
        <a:ln>
          <a:noFill/>
        </a:ln>
        <a:effectLst/>
      </c:spPr>
    </c:plotArea>
    <c:legend>
      <c:legendPos val="r"/>
      <c:layout>
        <c:manualLayout>
          <c:xMode val="edge"/>
          <c:yMode val="edge"/>
          <c:x val="0.52698324514991179"/>
          <c:y val="0.24148416825944127"/>
          <c:w val="0.42488830568859082"/>
          <c:h val="0.5170314075794491"/>
        </c:manualLayout>
      </c:layout>
      <c:overlay val="0"/>
      <c:spPr>
        <a:noFill/>
        <a:ln>
          <a:noFill/>
        </a:ln>
        <a:effectLst/>
      </c:spPr>
      <c:txPr>
        <a:bodyPr rot="0" spcFirstLastPara="1" vertOverflow="ellipsis" vert="horz" wrap="square" anchor="b"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 from ‘</a:t>
            </a:r>
            <a:r>
              <a:rPr lang="de-AT" sz="1200" b="0" i="0" u="none" strike="noStrike">
                <a:solidFill>
                  <a:schemeClr val="dk1"/>
                </a:solidFill>
                <a:latin typeface="Calibri"/>
                <a:ea typeface="Calibri"/>
                <a:cs typeface="Calibri"/>
                <a:sym typeface="Calibri"/>
              </a:rPr>
              <a:t>The Impact of EU Grants for Research and Innovation on Private Firms’ Performance’ https://ec.europa.eu/research/participants/documents/downloadPublic?documentIds=080166e5c01f3e57&amp;appId=PPGMS</a:t>
            </a:r>
            <a:endParaRPr/>
          </a:p>
          <a:p>
            <a:pPr marL="0" lvl="0" indent="0" algn="l" rtl="0">
              <a:spcBef>
                <a:spcPts val="0"/>
              </a:spcBef>
              <a:spcAft>
                <a:spcPts val="0"/>
              </a:spcAft>
              <a:buNone/>
            </a:pPr>
            <a:endParaRPr/>
          </a:p>
          <a:p>
            <a:pPr marL="0" lvl="0" indent="0" algn="l" rtl="0">
              <a:spcBef>
                <a:spcPts val="0"/>
              </a:spcBef>
              <a:spcAft>
                <a:spcPts val="0"/>
              </a:spcAft>
              <a:buNone/>
            </a:pPr>
            <a:r>
              <a:rPr lang="de-AT"/>
              <a:t>Other statistics: </a:t>
            </a:r>
            <a:endParaRPr/>
          </a:p>
          <a:p>
            <a:pPr marL="171450" lvl="0" indent="-171450" algn="l" rtl="0">
              <a:spcBef>
                <a:spcPts val="0"/>
              </a:spcBef>
              <a:spcAft>
                <a:spcPts val="0"/>
              </a:spcAft>
              <a:buClr>
                <a:schemeClr val="dk1"/>
              </a:buClr>
              <a:buSzPts val="1200"/>
              <a:buFont typeface="Arial"/>
              <a:buChar char="•"/>
            </a:pPr>
            <a:r>
              <a:rPr lang="de-AT" sz="1200">
                <a:solidFill>
                  <a:schemeClr val="dk1"/>
                </a:solidFill>
                <a:latin typeface="Calibri"/>
                <a:ea typeface="Calibri"/>
                <a:cs typeface="Calibri"/>
                <a:sym typeface="Calibri"/>
              </a:rPr>
              <a:t>Horizon 2020 is a highly </a:t>
            </a:r>
            <a:r>
              <a:rPr lang="de-AT" sz="1200" b="1">
                <a:solidFill>
                  <a:schemeClr val="dk1"/>
                </a:solidFill>
                <a:latin typeface="Calibri"/>
                <a:ea typeface="Calibri"/>
                <a:cs typeface="Calibri"/>
                <a:sym typeface="Calibri"/>
              </a:rPr>
              <a:t>international and collaborative </a:t>
            </a:r>
            <a:r>
              <a:rPr lang="de-AT" sz="1200">
                <a:solidFill>
                  <a:schemeClr val="dk1"/>
                </a:solidFill>
                <a:latin typeface="Calibri"/>
                <a:ea typeface="Calibri"/>
                <a:cs typeface="Calibri"/>
                <a:sym typeface="Calibri"/>
              </a:rPr>
              <a:t>programme, creating vast networks across countries sectors and disciplines: participants from more than 150 countries take part in the programme and form more than 1.5 million collaborations worldwide;</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de-AT" sz="1200">
                <a:solidFill>
                  <a:schemeClr val="dk1"/>
                </a:solidFill>
                <a:latin typeface="Calibri"/>
                <a:ea typeface="Calibri"/>
                <a:cs typeface="Calibri"/>
                <a:sym typeface="Calibri"/>
              </a:rPr>
              <a:t>Horizon 2020 is producing </a:t>
            </a:r>
            <a:r>
              <a:rPr lang="de-AT" sz="1200" b="1">
                <a:solidFill>
                  <a:schemeClr val="dk1"/>
                </a:solidFill>
                <a:latin typeface="Calibri"/>
                <a:ea typeface="Calibri"/>
                <a:cs typeface="Calibri"/>
                <a:sym typeface="Calibri"/>
              </a:rPr>
              <a:t>quality results</a:t>
            </a:r>
            <a:r>
              <a:rPr lang="de-AT" sz="1200">
                <a:solidFill>
                  <a:schemeClr val="dk1"/>
                </a:solidFill>
                <a:latin typeface="Calibri"/>
                <a:ea typeface="Calibri"/>
                <a:cs typeface="Calibri"/>
                <a:sym typeface="Calibri"/>
              </a:rPr>
              <a:t> with almost 100 000 EU-funded peer reviewed scientific publications cited more than twice the world average (Field-Weighted Citation Index of 2.3), and  3 times more represented in the world’s top 1% of cited research compared to publication output of EU Member States. 60% of these publications are available in </a:t>
            </a:r>
            <a:r>
              <a:rPr lang="de-AT" sz="1200" b="1">
                <a:solidFill>
                  <a:schemeClr val="dk1"/>
                </a:solidFill>
                <a:latin typeface="Calibri"/>
                <a:ea typeface="Calibri"/>
                <a:cs typeface="Calibri"/>
                <a:sym typeface="Calibri"/>
              </a:rPr>
              <a:t>open access</a:t>
            </a:r>
            <a:r>
              <a:rPr lang="de-AT" sz="1200">
                <a:solidFill>
                  <a:schemeClr val="dk1"/>
                </a:solidFill>
                <a:latin typeface="Calibri"/>
                <a:ea typeface="Calibri"/>
                <a:cs typeface="Calibri"/>
                <a:sym typeface="Calibri"/>
              </a:rPr>
              <a:t> enabling a wide diffusion of knowledge and solutions. Since 2009 the Framework Programmes generated more than 10 000 patents with a higher market value than the world average. Overall, 75% of all patents are owned by European entities, over half (52%) of which are SMEs. Most patents are in the areas of biotechnology, pharmaceuticals and organic chemistry.</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de-AT" sz="1200">
                <a:solidFill>
                  <a:schemeClr val="dk1"/>
                </a:solidFill>
                <a:latin typeface="Calibri"/>
                <a:ea typeface="Calibri"/>
                <a:cs typeface="Calibri"/>
                <a:sym typeface="Calibri"/>
              </a:rPr>
              <a:t>Horizon 2020 is an </a:t>
            </a:r>
            <a:r>
              <a:rPr lang="de-AT" sz="1200" b="1">
                <a:solidFill>
                  <a:schemeClr val="dk1"/>
                </a:solidFill>
                <a:latin typeface="Calibri"/>
                <a:ea typeface="Calibri"/>
                <a:cs typeface="Calibri"/>
                <a:sym typeface="Calibri"/>
              </a:rPr>
              <a:t>attractive programme;</a:t>
            </a:r>
            <a:r>
              <a:rPr lang="de-AT" sz="1200">
                <a:solidFill>
                  <a:schemeClr val="dk1"/>
                </a:solidFill>
                <a:latin typeface="Calibri"/>
                <a:ea typeface="Calibri"/>
                <a:cs typeface="Calibri"/>
                <a:sym typeface="Calibri"/>
              </a:rPr>
              <a:t> the number of proposals received per year doubled compared to the previous Framework Programme. However since EU resources are limited Horizon 2020 has been able to provide funding for only one in eight proposals (success rate of 11.9%). Of every four proposals evaluated as being ‘of high quality’, three could not be funded.</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de-AT" sz="1200">
                <a:solidFill>
                  <a:schemeClr val="dk1"/>
                </a:solidFill>
                <a:latin typeface="Calibri"/>
                <a:ea typeface="Calibri"/>
                <a:cs typeface="Calibri"/>
                <a:sym typeface="Calibri"/>
              </a:rPr>
              <a:t>Horizon 2020 is an </a:t>
            </a:r>
            <a:r>
              <a:rPr lang="de-AT" sz="1200" b="1">
                <a:solidFill>
                  <a:schemeClr val="dk1"/>
                </a:solidFill>
                <a:latin typeface="Calibri"/>
                <a:ea typeface="Calibri"/>
                <a:cs typeface="Calibri"/>
                <a:sym typeface="Calibri"/>
              </a:rPr>
              <a:t>efficient programme</a:t>
            </a:r>
            <a:r>
              <a:rPr lang="de-AT" sz="1200">
                <a:solidFill>
                  <a:schemeClr val="dk1"/>
                </a:solidFill>
                <a:latin typeface="Calibri"/>
                <a:ea typeface="Calibri"/>
                <a:cs typeface="Calibri"/>
                <a:sym typeface="Calibri"/>
              </a:rPr>
              <a:t>: As a result of simplification efforts grant agreements are now signed 1.7 times faster, taking an average of 184 days as against 313 under FP7. Overall, 89% of grant agreements are signed within the 245-day ‘time to grant’ target7.</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de-AT" sz="1200">
                <a:solidFill>
                  <a:schemeClr val="dk1"/>
                </a:solidFill>
                <a:latin typeface="Calibri"/>
                <a:ea typeface="Calibri"/>
                <a:cs typeface="Calibri"/>
                <a:sym typeface="Calibri"/>
              </a:rPr>
              <a:t>Horizon 2020 is a Programme designed with an investment mind-set rather than as a ‘funding’ instrument. It is built to help the EU make the transition towards a sustainable and prosperous future. Horizon 2020 </a:t>
            </a:r>
            <a:r>
              <a:rPr lang="de-AT" sz="1200" b="1">
                <a:solidFill>
                  <a:schemeClr val="dk1"/>
                </a:solidFill>
                <a:latin typeface="Calibri"/>
                <a:ea typeface="Calibri"/>
                <a:cs typeface="Calibri"/>
                <a:sym typeface="Calibri"/>
              </a:rPr>
              <a:t>significantly contributes </a:t>
            </a:r>
            <a:r>
              <a:rPr lang="de-AT" sz="1200">
                <a:solidFill>
                  <a:schemeClr val="dk1"/>
                </a:solidFill>
                <a:latin typeface="Calibri"/>
                <a:ea typeface="Calibri"/>
                <a:cs typeface="Calibri"/>
                <a:sym typeface="Calibri"/>
              </a:rPr>
              <a:t>to the achievement of the United Nations </a:t>
            </a:r>
            <a:r>
              <a:rPr lang="de-AT" sz="1200" b="1">
                <a:solidFill>
                  <a:schemeClr val="dk1"/>
                </a:solidFill>
                <a:latin typeface="Calibri"/>
                <a:ea typeface="Calibri"/>
                <a:cs typeface="Calibri"/>
                <a:sym typeface="Calibri"/>
              </a:rPr>
              <a:t>Sustainable Development Goals</a:t>
            </a:r>
            <a:r>
              <a:rPr lang="de-AT" sz="1200">
                <a:solidFill>
                  <a:schemeClr val="dk1"/>
                </a:solidFill>
                <a:latin typeface="Calibri"/>
                <a:ea typeface="Calibri"/>
                <a:cs typeface="Calibri"/>
                <a:sym typeface="Calibri"/>
              </a:rPr>
              <a:t> (SDG), with up to 84% of the programme’s investments related to at least one SDG and, 30% of the programme’s investments related to </a:t>
            </a:r>
            <a:r>
              <a:rPr lang="de-AT" sz="1200" b="1">
                <a:solidFill>
                  <a:schemeClr val="dk1"/>
                </a:solidFill>
                <a:latin typeface="Calibri"/>
                <a:ea typeface="Calibri"/>
                <a:cs typeface="Calibri"/>
                <a:sym typeface="Calibri"/>
              </a:rPr>
              <a:t>climate action</a:t>
            </a:r>
            <a:r>
              <a:rPr lang="de-AT"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de-AT" sz="1200">
                <a:solidFill>
                  <a:schemeClr val="dk1"/>
                </a:solidFill>
                <a:latin typeface="Calibri"/>
                <a:ea typeface="Calibri"/>
                <a:cs typeface="Calibri"/>
                <a:sym typeface="Calibri"/>
              </a:rPr>
              <a:t>Horizon 2020 has shown a great level of </a:t>
            </a:r>
            <a:r>
              <a:rPr lang="de-AT" sz="1200" b="1">
                <a:solidFill>
                  <a:schemeClr val="dk1"/>
                </a:solidFill>
                <a:latin typeface="Calibri"/>
                <a:ea typeface="Calibri"/>
                <a:cs typeface="Calibri"/>
                <a:sym typeface="Calibri"/>
              </a:rPr>
              <a:t>flexibility</a:t>
            </a:r>
            <a:r>
              <a:rPr lang="de-AT" sz="1200">
                <a:solidFill>
                  <a:schemeClr val="dk1"/>
                </a:solidFill>
                <a:latin typeface="Calibri"/>
                <a:ea typeface="Calibri"/>
                <a:cs typeface="Calibri"/>
                <a:sym typeface="Calibri"/>
              </a:rPr>
              <a:t> </a:t>
            </a:r>
            <a:r>
              <a:rPr lang="de-AT" sz="1200" b="1">
                <a:solidFill>
                  <a:schemeClr val="dk1"/>
                </a:solidFill>
                <a:latin typeface="Calibri"/>
                <a:ea typeface="Calibri"/>
                <a:cs typeface="Calibri"/>
                <a:sym typeface="Calibri"/>
              </a:rPr>
              <a:t>and ability to act fast</a:t>
            </a:r>
            <a:r>
              <a:rPr lang="de-AT" sz="1200">
                <a:solidFill>
                  <a:schemeClr val="dk1"/>
                </a:solidFill>
                <a:latin typeface="Calibri"/>
                <a:ea typeface="Calibri"/>
                <a:cs typeface="Calibri"/>
                <a:sym typeface="Calibri"/>
              </a:rPr>
              <a:t>. The Programme is at the forefront of supporting research and innovation efforts, including preparedness for pandemics: €4.1 billion were invested from 2007 to 2019 on infectious diseases, including initiatives to address antimicrobial resistance, as well as preparedness and emergency response to outbreaks (Ebola, Zika)). On 31 January 2020, seven days after the first COVID-19 case in Europe, EUR 48.2 million were already mobilised through Horizon 2020 to support research on the new coronavirus. As of today, over a billion euros have been committed for this purpose. When research activities are of such a scale and complexity that no single Member State can provide the necessary financial or personnel resources alone, EU R&amp;I programme helps sharing the risks and leveraging sufficiently large investments to generate a critical mass of money and talent to develop solutions, fast. </a:t>
            </a:r>
            <a:endParaRPr sz="1200">
              <a:solidFill>
                <a:schemeClr val="dk1"/>
              </a:solidFill>
              <a:latin typeface="Calibri"/>
              <a:ea typeface="Calibri"/>
              <a:cs typeface="Calibri"/>
              <a:sym typeface="Calibri"/>
            </a:endParaRPr>
          </a:p>
          <a:p>
            <a:pPr marL="171450" lvl="0" indent="-171450" algn="l" rtl="0">
              <a:spcBef>
                <a:spcPts val="0"/>
              </a:spcBef>
              <a:spcAft>
                <a:spcPts val="0"/>
              </a:spcAft>
              <a:buClr>
                <a:schemeClr val="dk1"/>
              </a:buClr>
              <a:buSzPts val="1200"/>
              <a:buFont typeface="Arial"/>
              <a:buChar char="•"/>
            </a:pPr>
            <a:r>
              <a:rPr lang="de-AT" sz="1200" b="1">
                <a:solidFill>
                  <a:schemeClr val="dk1"/>
                </a:solidFill>
                <a:latin typeface="Calibri"/>
                <a:ea typeface="Calibri"/>
                <a:cs typeface="Calibri"/>
                <a:sym typeface="Calibri"/>
              </a:rPr>
              <a:t>International cooperation</a:t>
            </a:r>
            <a:r>
              <a:rPr lang="de-AT" sz="1200">
                <a:solidFill>
                  <a:schemeClr val="dk1"/>
                </a:solidFill>
                <a:latin typeface="Calibri"/>
                <a:ea typeface="Calibri"/>
                <a:cs typeface="Calibri"/>
                <a:sym typeface="Calibri"/>
              </a:rPr>
              <a:t> in research and innovation has long been a strategic priority for the EU. With participants from more than 150 countries around the globe Horizon 2020 demonstrates a broad international outreach.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76" name="Google Shape;376;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2" name="Google Shape;392;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16: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p>
        </p:txBody>
      </p:sp>
      <p:sp>
        <p:nvSpPr>
          <p:cNvPr id="493" name="Google Shape;493;p2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9" name="Google Shape;499;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Note: Adapt agenda to your specific PWC. </a:t>
            </a:r>
            <a:endParaRPr/>
          </a:p>
        </p:txBody>
      </p:sp>
      <p:sp>
        <p:nvSpPr>
          <p:cNvPr id="238" name="Google Shape;238;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Note: specify whether you will do a presentation on specific HEU programmes, and if yes which one(s).</a:t>
            </a:r>
            <a:endParaRPr/>
          </a:p>
        </p:txBody>
      </p:sp>
      <p:sp>
        <p:nvSpPr>
          <p:cNvPr id="259" name="Google Shape;259;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AT"/>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7: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25"/>
          <p:cNvPicPr preferRelativeResize="0"/>
          <p:nvPr/>
        </p:nvPicPr>
        <p:blipFill rotWithShape="1">
          <a:blip r:embed="rId2">
            <a:alphaModFix/>
          </a:blip>
          <a:srcRect/>
          <a:stretch/>
        </p:blipFill>
        <p:spPr>
          <a:xfrm>
            <a:off x="0" y="-8036"/>
            <a:ext cx="12206290" cy="6862607"/>
          </a:xfrm>
          <a:prstGeom prst="rect">
            <a:avLst/>
          </a:prstGeom>
          <a:noFill/>
          <a:ln>
            <a:noFill/>
          </a:ln>
        </p:spPr>
      </p:pic>
      <p:pic>
        <p:nvPicPr>
          <p:cNvPr id="15" name="Google Shape;15;p25"/>
          <p:cNvPicPr preferRelativeResize="0"/>
          <p:nvPr/>
        </p:nvPicPr>
        <p:blipFill rotWithShape="1">
          <a:blip r:embed="rId3">
            <a:alphaModFix/>
          </a:blip>
          <a:srcRect/>
          <a:stretch/>
        </p:blipFill>
        <p:spPr>
          <a:xfrm>
            <a:off x="5333893" y="-101625"/>
            <a:ext cx="1763200" cy="1763200"/>
          </a:xfrm>
          <a:prstGeom prst="rect">
            <a:avLst/>
          </a:prstGeom>
          <a:noFill/>
          <a:ln>
            <a:noFill/>
          </a:ln>
        </p:spPr>
      </p:pic>
      <p:grpSp>
        <p:nvGrpSpPr>
          <p:cNvPr id="16" name="Google Shape;16;p25"/>
          <p:cNvGrpSpPr/>
          <p:nvPr/>
        </p:nvGrpSpPr>
        <p:grpSpPr>
          <a:xfrm>
            <a:off x="5624333" y="6361871"/>
            <a:ext cx="1075570" cy="521681"/>
            <a:chOff x="6512049" y="4897884"/>
            <a:chExt cx="887562" cy="521681"/>
          </a:xfrm>
        </p:grpSpPr>
        <p:sp>
          <p:nvSpPr>
            <p:cNvPr id="17" name="Google Shape;17;p25"/>
            <p:cNvSpPr/>
            <p:nvPr/>
          </p:nvSpPr>
          <p:spPr>
            <a:xfrm>
              <a:off x="6563153" y="4926090"/>
              <a:ext cx="723886" cy="467923"/>
            </a:xfrm>
            <a:prstGeom prst="rect">
              <a:avLst/>
            </a:prstGeom>
            <a:solidFill>
              <a:srgbClr val="009EE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8" name="Google Shape;18;p25"/>
            <p:cNvSpPr txBox="1"/>
            <p:nvPr/>
          </p:nvSpPr>
          <p:spPr>
            <a:xfrm>
              <a:off x="6512049" y="4897884"/>
              <a:ext cx="887562" cy="5216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930" b="1" i="1" u="none" strike="noStrike" cap="none">
                  <a:solidFill>
                    <a:schemeClr val="lt1"/>
                  </a:solidFill>
                  <a:latin typeface="Arial"/>
                  <a:ea typeface="Arial"/>
                  <a:cs typeface="Arial"/>
                  <a:sym typeface="Arial"/>
                </a:rPr>
                <a:t>RESEARCH AND </a:t>
              </a:r>
              <a:endParaRPr/>
            </a:p>
            <a:p>
              <a:pPr marL="0" marR="0" lvl="0" indent="0" algn="ctr" rtl="0">
                <a:spcBef>
                  <a:spcPts val="0"/>
                </a:spcBef>
                <a:spcAft>
                  <a:spcPts val="0"/>
                </a:spcAft>
                <a:buNone/>
              </a:pPr>
              <a:r>
                <a:rPr lang="de-AT" sz="930" b="1" i="1" u="none" strike="noStrike" cap="none">
                  <a:solidFill>
                    <a:schemeClr val="lt1"/>
                  </a:solidFill>
                  <a:latin typeface="Arial"/>
                  <a:ea typeface="Arial"/>
                  <a:cs typeface="Arial"/>
                  <a:sym typeface="Arial"/>
                </a:rPr>
                <a:t>INNOVATION</a:t>
              </a:r>
              <a:endParaRPr sz="930" b="1" i="1" u="none" strike="noStrike" cap="none">
                <a:solidFill>
                  <a:schemeClr val="lt1"/>
                </a:solidFill>
                <a:latin typeface="Arial"/>
                <a:ea typeface="Arial"/>
                <a:cs typeface="Arial"/>
                <a:sym typeface="Arial"/>
              </a:endParaRPr>
            </a:p>
          </p:txBody>
        </p:sp>
      </p:grpSp>
      <p:sp>
        <p:nvSpPr>
          <p:cNvPr id="19" name="Google Shape;19;p25"/>
          <p:cNvSpPr txBox="1"/>
          <p:nvPr/>
        </p:nvSpPr>
        <p:spPr>
          <a:xfrm>
            <a:off x="8201800" y="3023302"/>
            <a:ext cx="3255743" cy="22921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2"/>
              </a:buClr>
              <a:buSzPts val="1900"/>
              <a:buFont typeface="Arial"/>
              <a:buNone/>
            </a:pPr>
            <a:r>
              <a:rPr lang="de-AT" sz="1900" b="1" i="0" u="none" strike="noStrike" cap="none">
                <a:solidFill>
                  <a:schemeClr val="dk2"/>
                </a:solidFill>
                <a:latin typeface="Arial"/>
                <a:ea typeface="Arial"/>
                <a:cs typeface="Arial"/>
                <a:sym typeface="Arial"/>
              </a:rPr>
              <a:t>THE EU</a:t>
            </a:r>
            <a:endParaRPr sz="1900" b="1" i="0" u="none" strike="noStrike" cap="none">
              <a:solidFill>
                <a:schemeClr val="dk2"/>
              </a:solidFill>
              <a:latin typeface="Arial"/>
              <a:ea typeface="Arial"/>
              <a:cs typeface="Arial"/>
              <a:sym typeface="Arial"/>
            </a:endParaRPr>
          </a:p>
        </p:txBody>
      </p:sp>
      <p:cxnSp>
        <p:nvCxnSpPr>
          <p:cNvPr id="20" name="Google Shape;20;p25"/>
          <p:cNvCxnSpPr/>
          <p:nvPr/>
        </p:nvCxnSpPr>
        <p:spPr>
          <a:xfrm>
            <a:off x="8394789" y="4632207"/>
            <a:ext cx="2880000" cy="0"/>
          </a:xfrm>
          <a:prstGeom prst="straightConnector1">
            <a:avLst/>
          </a:prstGeom>
          <a:noFill/>
          <a:ln w="15875" cap="flat" cmpd="sng">
            <a:solidFill>
              <a:schemeClr val="lt1"/>
            </a:solidFill>
            <a:prstDash val="solid"/>
            <a:miter lim="800000"/>
            <a:headEnd type="none" w="sm" len="sm"/>
            <a:tailEnd type="none" w="sm" len="sm"/>
          </a:ln>
        </p:spPr>
      </p:cxnSp>
      <p:cxnSp>
        <p:nvCxnSpPr>
          <p:cNvPr id="21" name="Google Shape;21;p25"/>
          <p:cNvCxnSpPr/>
          <p:nvPr/>
        </p:nvCxnSpPr>
        <p:spPr>
          <a:xfrm>
            <a:off x="8394789" y="2886814"/>
            <a:ext cx="2880000" cy="0"/>
          </a:xfrm>
          <a:prstGeom prst="straightConnector1">
            <a:avLst/>
          </a:prstGeom>
          <a:noFill/>
          <a:ln w="15875" cap="flat" cmpd="sng">
            <a:solidFill>
              <a:schemeClr val="lt1"/>
            </a:solidFill>
            <a:prstDash val="solid"/>
            <a:miter lim="800000"/>
            <a:headEnd type="none" w="sm" len="sm"/>
            <a:tailEnd type="none" w="sm" len="sm"/>
          </a:ln>
        </p:spPr>
      </p:cxnSp>
      <p:pic>
        <p:nvPicPr>
          <p:cNvPr id="22" name="Google Shape;22;p25"/>
          <p:cNvPicPr preferRelativeResize="0"/>
          <p:nvPr/>
        </p:nvPicPr>
        <p:blipFill rotWithShape="1">
          <a:blip r:embed="rId4">
            <a:alphaModFix/>
          </a:blip>
          <a:srcRect/>
          <a:stretch/>
        </p:blipFill>
        <p:spPr>
          <a:xfrm>
            <a:off x="10956894" y="4255220"/>
            <a:ext cx="1001297" cy="1328882"/>
          </a:xfrm>
          <a:prstGeom prst="rect">
            <a:avLst/>
          </a:prstGeom>
          <a:noFill/>
          <a:ln>
            <a:noFill/>
          </a:ln>
        </p:spPr>
      </p:pic>
      <p:sp>
        <p:nvSpPr>
          <p:cNvPr id="23" name="Google Shape;23;p25"/>
          <p:cNvSpPr txBox="1"/>
          <p:nvPr/>
        </p:nvSpPr>
        <p:spPr>
          <a:xfrm>
            <a:off x="8161374" y="3060726"/>
            <a:ext cx="3255743" cy="77939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dk2"/>
              </a:buClr>
              <a:buSzPts val="1900"/>
              <a:buFont typeface="Arial"/>
              <a:buNone/>
            </a:pPr>
            <a:br>
              <a:rPr lang="de-AT" sz="1900" b="1" i="0" u="none" strike="noStrike" cap="none">
                <a:solidFill>
                  <a:schemeClr val="dk2"/>
                </a:solidFill>
                <a:latin typeface="Arial"/>
                <a:ea typeface="Arial"/>
                <a:cs typeface="Arial"/>
                <a:sym typeface="Arial"/>
              </a:rPr>
            </a:br>
            <a:r>
              <a:rPr lang="de-AT" sz="3600" b="1" i="0" u="none" strike="noStrike" cap="none">
                <a:solidFill>
                  <a:schemeClr val="lt1"/>
                </a:solidFill>
                <a:latin typeface="Arial"/>
                <a:ea typeface="Arial"/>
                <a:cs typeface="Arial"/>
                <a:sym typeface="Arial"/>
              </a:rPr>
              <a:t>RESEARCH &amp; </a:t>
            </a:r>
            <a:endParaRPr/>
          </a:p>
        </p:txBody>
      </p:sp>
      <p:sp>
        <p:nvSpPr>
          <p:cNvPr id="24" name="Google Shape;24;p25"/>
          <p:cNvSpPr txBox="1"/>
          <p:nvPr/>
        </p:nvSpPr>
        <p:spPr>
          <a:xfrm>
            <a:off x="8201800" y="3778638"/>
            <a:ext cx="3255743" cy="779392"/>
          </a:xfrm>
          <a:prstGeom prst="rect">
            <a:avLst/>
          </a:prstGeom>
          <a:noFill/>
          <a:ln>
            <a:noFill/>
          </a:ln>
        </p:spPr>
        <p:txBody>
          <a:bodyPr spcFirstLastPara="1" wrap="square" lIns="0" tIns="0" rIns="0" bIns="0" anchor="t" anchorCtr="0">
            <a:noAutofit/>
          </a:bodyPr>
          <a:lstStyle/>
          <a:p>
            <a:pPr marL="0" marR="0" lvl="0" indent="0" algn="ctr" rtl="0">
              <a:lnSpc>
                <a:spcPct val="90000"/>
              </a:lnSpc>
              <a:spcBef>
                <a:spcPts val="0"/>
              </a:spcBef>
              <a:spcAft>
                <a:spcPts val="0"/>
              </a:spcAft>
              <a:buClr>
                <a:schemeClr val="lt1"/>
              </a:buClr>
              <a:buSzPts val="3600"/>
              <a:buFont typeface="Arial"/>
              <a:buNone/>
            </a:pPr>
            <a:r>
              <a:rPr lang="de-AT" sz="3600" b="1" i="0" u="none" strike="noStrike" cap="none">
                <a:solidFill>
                  <a:schemeClr val="lt1"/>
                </a:solidFill>
                <a:latin typeface="Arial"/>
                <a:ea typeface="Arial"/>
                <a:cs typeface="Arial"/>
                <a:sym typeface="Arial"/>
              </a:rPr>
              <a:t>INNOVATION</a:t>
            </a:r>
            <a:endParaRPr/>
          </a:p>
          <a:p>
            <a:pPr marL="0" marR="0" lvl="0" indent="0" algn="ctr" rtl="0">
              <a:lnSpc>
                <a:spcPct val="90000"/>
              </a:lnSpc>
              <a:spcBef>
                <a:spcPts val="0"/>
              </a:spcBef>
              <a:spcAft>
                <a:spcPts val="0"/>
              </a:spcAft>
              <a:buClr>
                <a:schemeClr val="dk2"/>
              </a:buClr>
              <a:buSzPts val="1900"/>
              <a:buFont typeface="Arial"/>
              <a:buNone/>
            </a:pPr>
            <a:r>
              <a:rPr lang="de-AT" sz="1900" b="1" i="0" u="none" strike="noStrike" cap="none">
                <a:solidFill>
                  <a:schemeClr val="dk2"/>
                </a:solidFill>
                <a:latin typeface="Arial"/>
                <a:ea typeface="Arial"/>
                <a:cs typeface="Arial"/>
                <a:sym typeface="Arial"/>
              </a:rPr>
              <a:t>PROGRAMME 2021 – 27</a:t>
            </a:r>
            <a:endParaRPr sz="1900" b="1" i="0" u="none" strike="noStrike" cap="none">
              <a:solidFill>
                <a:schemeClr val="dk2"/>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Chapter Slide (2)">
  <p:cSld name="6_Chapter Slide (2)">
    <p:spTree>
      <p:nvGrpSpPr>
        <p:cNvPr id="1" name="Shape 77"/>
        <p:cNvGrpSpPr/>
        <p:nvPr/>
      </p:nvGrpSpPr>
      <p:grpSpPr>
        <a:xfrm>
          <a:off x="0" y="0"/>
          <a:ext cx="0" cy="0"/>
          <a:chOff x="0" y="0"/>
          <a:chExt cx="0" cy="0"/>
        </a:xfrm>
      </p:grpSpPr>
      <p:pic>
        <p:nvPicPr>
          <p:cNvPr id="78" name="Google Shape;78;p35"/>
          <p:cNvPicPr preferRelativeResize="0"/>
          <p:nvPr/>
        </p:nvPicPr>
        <p:blipFill rotWithShape="1">
          <a:blip r:embed="rId2">
            <a:alphaModFix/>
          </a:blip>
          <a:srcRect/>
          <a:stretch/>
        </p:blipFill>
        <p:spPr>
          <a:xfrm>
            <a:off x="1185" y="0"/>
            <a:ext cx="12189630" cy="6858000"/>
          </a:xfrm>
          <a:prstGeom prst="rect">
            <a:avLst/>
          </a:prstGeom>
          <a:noFill/>
          <a:ln>
            <a:noFill/>
          </a:ln>
        </p:spPr>
      </p:pic>
      <p:pic>
        <p:nvPicPr>
          <p:cNvPr id="79" name="Google Shape;79;p35"/>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80" name="Google Shape;80;p35"/>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5"/>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82" name="Google Shape;82;p35"/>
          <p:cNvCxnSpPr/>
          <p:nvPr/>
        </p:nvCxnSpPr>
        <p:spPr>
          <a:xfrm>
            <a:off x="1077013" y="1122363"/>
            <a:ext cx="6997604" cy="23747"/>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83"/>
        <p:cNvGrpSpPr/>
        <p:nvPr/>
      </p:nvGrpSpPr>
      <p:grpSpPr>
        <a:xfrm>
          <a:off x="0" y="0"/>
          <a:ext cx="0" cy="0"/>
          <a:chOff x="0" y="0"/>
          <a:chExt cx="0" cy="0"/>
        </a:xfrm>
      </p:grpSpPr>
      <p:sp>
        <p:nvSpPr>
          <p:cNvPr id="84" name="Google Shape;84;p36"/>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5" name="Google Shape;85;p36"/>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86" name="Google Shape;86;p36"/>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87" name="Google Shape;87;p36"/>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36"/>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89" name="Google Shape;89;p36"/>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90" name="Google Shape;90;p36"/>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91" name="Google Shape;91;p36"/>
          <p:cNvGrpSpPr/>
          <p:nvPr/>
        </p:nvGrpSpPr>
        <p:grpSpPr>
          <a:xfrm>
            <a:off x="1849706" y="609539"/>
            <a:ext cx="914400" cy="914400"/>
            <a:chOff x="1849706" y="609539"/>
            <a:chExt cx="914400" cy="914400"/>
          </a:xfrm>
        </p:grpSpPr>
        <p:sp>
          <p:nvSpPr>
            <p:cNvPr id="92" name="Google Shape;92;p36"/>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3" name="Google Shape;93;p36"/>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94" name="Google Shape;94;p36"/>
          <p:cNvGrpSpPr/>
          <p:nvPr/>
        </p:nvGrpSpPr>
        <p:grpSpPr>
          <a:xfrm rot="10800000">
            <a:off x="9516557" y="5222468"/>
            <a:ext cx="914400" cy="914400"/>
            <a:chOff x="1849706" y="609539"/>
            <a:chExt cx="914400" cy="914400"/>
          </a:xfrm>
        </p:grpSpPr>
        <p:sp>
          <p:nvSpPr>
            <p:cNvPr id="95" name="Google Shape;95;p36"/>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6" name="Google Shape;96;p36"/>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97" name="Google Shape;97;p36"/>
          <p:cNvPicPr preferRelativeResize="0"/>
          <p:nvPr/>
        </p:nvPicPr>
        <p:blipFill rotWithShape="1">
          <a:blip r:embed="rId4">
            <a:alphaModFix/>
          </a:blip>
          <a:srcRect l="29644" t="6053" r="30725" b="6243"/>
          <a:stretch/>
        </p:blipFill>
        <p:spPr>
          <a:xfrm>
            <a:off x="429491" y="4461163"/>
            <a:ext cx="1233054" cy="216130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98"/>
        <p:cNvGrpSpPr/>
        <p:nvPr/>
      </p:nvGrpSpPr>
      <p:grpSpPr>
        <a:xfrm>
          <a:off x="0" y="0"/>
          <a:ext cx="0" cy="0"/>
          <a:chOff x="0" y="0"/>
          <a:chExt cx="0" cy="0"/>
        </a:xfrm>
      </p:grpSpPr>
      <p:sp>
        <p:nvSpPr>
          <p:cNvPr id="99" name="Google Shape;99;p37"/>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0" name="Google Shape;100;p37"/>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01" name="Google Shape;101;p37"/>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02" name="Google Shape;102;p37"/>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37"/>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04" name="Google Shape;104;p37"/>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105" name="Google Shape;105;p37"/>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6" name="Google Shape;106;p37"/>
          <p:cNvGrpSpPr/>
          <p:nvPr/>
        </p:nvGrpSpPr>
        <p:grpSpPr>
          <a:xfrm>
            <a:off x="1849706" y="609539"/>
            <a:ext cx="914400" cy="914400"/>
            <a:chOff x="1849706" y="609539"/>
            <a:chExt cx="914400" cy="914400"/>
          </a:xfrm>
        </p:grpSpPr>
        <p:sp>
          <p:nvSpPr>
            <p:cNvPr id="107" name="Google Shape;107;p37"/>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8" name="Google Shape;108;p37"/>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09" name="Google Shape;109;p37"/>
          <p:cNvGrpSpPr/>
          <p:nvPr/>
        </p:nvGrpSpPr>
        <p:grpSpPr>
          <a:xfrm rot="10800000">
            <a:off x="9516557" y="5222468"/>
            <a:ext cx="914400" cy="914400"/>
            <a:chOff x="1849706" y="609539"/>
            <a:chExt cx="914400" cy="914400"/>
          </a:xfrm>
        </p:grpSpPr>
        <p:sp>
          <p:nvSpPr>
            <p:cNvPr id="110" name="Google Shape;110;p37"/>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1" name="Google Shape;111;p37"/>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112" name="Google Shape;112;p37"/>
          <p:cNvPicPr preferRelativeResize="0"/>
          <p:nvPr/>
        </p:nvPicPr>
        <p:blipFill rotWithShape="1">
          <a:blip r:embed="rId4">
            <a:alphaModFix/>
          </a:blip>
          <a:srcRect/>
          <a:stretch/>
        </p:blipFill>
        <p:spPr>
          <a:xfrm>
            <a:off x="584916" y="4542732"/>
            <a:ext cx="972867" cy="21672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113"/>
        <p:cNvGrpSpPr/>
        <p:nvPr/>
      </p:nvGrpSpPr>
      <p:grpSpPr>
        <a:xfrm>
          <a:off x="0" y="0"/>
          <a:ext cx="0" cy="0"/>
          <a:chOff x="0" y="0"/>
          <a:chExt cx="0" cy="0"/>
        </a:xfrm>
      </p:grpSpPr>
      <p:sp>
        <p:nvSpPr>
          <p:cNvPr id="114" name="Google Shape;114;p3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 name="Google Shape;115;p38"/>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16" name="Google Shape;116;p38"/>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17" name="Google Shape;117;p38"/>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38"/>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19" name="Google Shape;119;p38"/>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120" name="Google Shape;120;p38"/>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1" name="Google Shape;121;p38"/>
          <p:cNvGrpSpPr/>
          <p:nvPr/>
        </p:nvGrpSpPr>
        <p:grpSpPr>
          <a:xfrm>
            <a:off x="1849706" y="609539"/>
            <a:ext cx="914400" cy="914400"/>
            <a:chOff x="1849706" y="609539"/>
            <a:chExt cx="914400" cy="914400"/>
          </a:xfrm>
        </p:grpSpPr>
        <p:sp>
          <p:nvSpPr>
            <p:cNvPr id="122" name="Google Shape;122;p38"/>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3" name="Google Shape;123;p38"/>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24" name="Google Shape;124;p38"/>
          <p:cNvGrpSpPr/>
          <p:nvPr/>
        </p:nvGrpSpPr>
        <p:grpSpPr>
          <a:xfrm rot="10800000">
            <a:off x="9516557" y="5222468"/>
            <a:ext cx="914400" cy="914400"/>
            <a:chOff x="1849706" y="609539"/>
            <a:chExt cx="914400" cy="914400"/>
          </a:xfrm>
        </p:grpSpPr>
        <p:sp>
          <p:nvSpPr>
            <p:cNvPr id="125" name="Google Shape;125;p38"/>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6" name="Google Shape;126;p38"/>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127" name="Google Shape;127;p38"/>
          <p:cNvPicPr preferRelativeResize="0"/>
          <p:nvPr/>
        </p:nvPicPr>
        <p:blipFill rotWithShape="1">
          <a:blip r:embed="rId4">
            <a:alphaModFix/>
          </a:blip>
          <a:srcRect/>
          <a:stretch/>
        </p:blipFill>
        <p:spPr>
          <a:xfrm>
            <a:off x="608040" y="4593727"/>
            <a:ext cx="2050083" cy="192755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128"/>
        <p:cNvGrpSpPr/>
        <p:nvPr/>
      </p:nvGrpSpPr>
      <p:grpSpPr>
        <a:xfrm>
          <a:off x="0" y="0"/>
          <a:ext cx="0" cy="0"/>
          <a:chOff x="0" y="0"/>
          <a:chExt cx="0" cy="0"/>
        </a:xfrm>
      </p:grpSpPr>
      <p:sp>
        <p:nvSpPr>
          <p:cNvPr id="129" name="Google Shape;129;p39"/>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39"/>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31" name="Google Shape;131;p39"/>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32" name="Google Shape;132;p39"/>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39"/>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34" name="Google Shape;134;p39"/>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135" name="Google Shape;135;p39"/>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6" name="Google Shape;136;p39"/>
          <p:cNvGrpSpPr/>
          <p:nvPr/>
        </p:nvGrpSpPr>
        <p:grpSpPr>
          <a:xfrm>
            <a:off x="1849706" y="609539"/>
            <a:ext cx="914400" cy="914400"/>
            <a:chOff x="1849706" y="609539"/>
            <a:chExt cx="914400" cy="914400"/>
          </a:xfrm>
        </p:grpSpPr>
        <p:sp>
          <p:nvSpPr>
            <p:cNvPr id="137" name="Google Shape;137;p39"/>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8" name="Google Shape;138;p39"/>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39" name="Google Shape;139;p39"/>
          <p:cNvGrpSpPr/>
          <p:nvPr/>
        </p:nvGrpSpPr>
        <p:grpSpPr>
          <a:xfrm rot="10800000">
            <a:off x="9516557" y="5222468"/>
            <a:ext cx="914400" cy="914400"/>
            <a:chOff x="1849706" y="609539"/>
            <a:chExt cx="914400" cy="914400"/>
          </a:xfrm>
        </p:grpSpPr>
        <p:sp>
          <p:nvSpPr>
            <p:cNvPr id="140" name="Google Shape;140;p39"/>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1" name="Google Shape;141;p39"/>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142" name="Google Shape;142;p39"/>
          <p:cNvPicPr preferRelativeResize="0"/>
          <p:nvPr/>
        </p:nvPicPr>
        <p:blipFill rotWithShape="1">
          <a:blip r:embed="rId4">
            <a:alphaModFix/>
          </a:blip>
          <a:srcRect/>
          <a:stretch/>
        </p:blipFill>
        <p:spPr>
          <a:xfrm>
            <a:off x="586100" y="4639713"/>
            <a:ext cx="969978" cy="1856698"/>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43"/>
        <p:cNvGrpSpPr/>
        <p:nvPr/>
      </p:nvGrpSpPr>
      <p:grpSpPr>
        <a:xfrm>
          <a:off x="0" y="0"/>
          <a:ext cx="0" cy="0"/>
          <a:chOff x="0" y="0"/>
          <a:chExt cx="0" cy="0"/>
        </a:xfrm>
      </p:grpSpPr>
      <p:sp>
        <p:nvSpPr>
          <p:cNvPr id="144" name="Google Shape;144;p40"/>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5" name="Google Shape;145;p40"/>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6" name="Google Shape;146;p40"/>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47" name="Google Shape;147;p40"/>
          <p:cNvSpPr txBox="1">
            <a:spLocks noGrp="1"/>
          </p:cNvSpPr>
          <p:nvPr>
            <p:ph type="ctrTitle"/>
          </p:nvPr>
        </p:nvSpPr>
        <p:spPr>
          <a:xfrm>
            <a:off x="1071350" y="1499645"/>
            <a:ext cx="10065224" cy="2865490"/>
          </a:xfrm>
          <a:prstGeom prst="rect">
            <a:avLst/>
          </a:prstGeom>
          <a:noFill/>
          <a:ln>
            <a:noFill/>
          </a:ln>
        </p:spPr>
        <p:txBody>
          <a:bodyPr spcFirstLastPara="1" wrap="square" lIns="91425" tIns="45700" rIns="91425" bIns="0" anchor="ctr" anchorCtr="0">
            <a:noAutofit/>
          </a:bodyPr>
          <a:lstStyle>
            <a:lvl1pPr lvl="0" algn="ctr">
              <a:lnSpc>
                <a:spcPct val="90000"/>
              </a:lnSpc>
              <a:spcBef>
                <a:spcPts val="0"/>
              </a:spcBef>
              <a:spcAft>
                <a:spcPts val="0"/>
              </a:spcAft>
              <a:buClr>
                <a:schemeClr val="accent2"/>
              </a:buClr>
              <a:buSzPts val="3600"/>
              <a:buFont typeface="Arial"/>
              <a:buNone/>
              <a:defRPr sz="36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40"/>
          <p:cNvSpPr txBox="1">
            <a:spLocks noGrp="1"/>
          </p:cNvSpPr>
          <p:nvPr>
            <p:ph type="subTitle" idx="1"/>
          </p:nvPr>
        </p:nvSpPr>
        <p:spPr>
          <a:xfrm>
            <a:off x="1071349" y="4645214"/>
            <a:ext cx="10098358" cy="294935"/>
          </a:xfrm>
          <a:prstGeom prst="rect">
            <a:avLst/>
          </a:prstGeom>
          <a:noFill/>
          <a:ln>
            <a:noFill/>
          </a:ln>
        </p:spPr>
        <p:txBody>
          <a:bodyPr spcFirstLastPara="1" wrap="square" lIns="91425" tIns="0" rIns="91425" bIns="0" anchor="t" anchorCtr="0">
            <a:noAutofit/>
          </a:bodyPr>
          <a:lstStyle>
            <a:lvl1pPr lvl="0" algn="ctr">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49" name="Google Shape;149;p40"/>
          <p:cNvPicPr preferRelativeResize="0"/>
          <p:nvPr/>
        </p:nvPicPr>
        <p:blipFill rotWithShape="1">
          <a:blip r:embed="rId2">
            <a:alphaModFix/>
          </a:blip>
          <a:srcRect/>
          <a:stretch/>
        </p:blipFill>
        <p:spPr>
          <a:xfrm>
            <a:off x="10027715" y="6045257"/>
            <a:ext cx="1718512" cy="451153"/>
          </a:xfrm>
          <a:prstGeom prst="rect">
            <a:avLst/>
          </a:prstGeom>
          <a:noFill/>
          <a:ln>
            <a:noFill/>
          </a:ln>
        </p:spPr>
      </p:pic>
      <p:sp>
        <p:nvSpPr>
          <p:cNvPr id="150" name="Google Shape;150;p40"/>
          <p:cNvSpPr txBox="1">
            <a:spLocks noGrp="1"/>
          </p:cNvSpPr>
          <p:nvPr>
            <p:ph type="body" idx="2"/>
          </p:nvPr>
        </p:nvSpPr>
        <p:spPr>
          <a:xfrm>
            <a:off x="1071351" y="4945651"/>
            <a:ext cx="10098096" cy="283576"/>
          </a:xfrm>
          <a:prstGeom prst="rect">
            <a:avLst/>
          </a:prstGeom>
          <a:noFill/>
          <a:ln>
            <a:noFill/>
          </a:ln>
        </p:spPr>
        <p:txBody>
          <a:bodyPr spcFirstLastPara="1" wrap="square" lIns="91425" tIns="0" rIns="91425" bIns="0" anchor="t" anchorCtr="0">
            <a:noAutofit/>
          </a:bodyPr>
          <a:lstStyle>
            <a:lvl1pPr marL="457200" lvl="0" indent="-228600" algn="ctr">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51" name="Google Shape;151;p40"/>
          <p:cNvGrpSpPr/>
          <p:nvPr/>
        </p:nvGrpSpPr>
        <p:grpSpPr>
          <a:xfrm>
            <a:off x="1849706" y="609539"/>
            <a:ext cx="914400" cy="914400"/>
            <a:chOff x="1849706" y="609539"/>
            <a:chExt cx="914400" cy="914400"/>
          </a:xfrm>
        </p:grpSpPr>
        <p:sp>
          <p:nvSpPr>
            <p:cNvPr id="152" name="Google Shape;152;p40"/>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3" name="Google Shape;153;p40"/>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54" name="Google Shape;154;p40"/>
          <p:cNvGrpSpPr/>
          <p:nvPr/>
        </p:nvGrpSpPr>
        <p:grpSpPr>
          <a:xfrm rot="10800000">
            <a:off x="9516557" y="5222468"/>
            <a:ext cx="914400" cy="914400"/>
            <a:chOff x="1849706" y="609539"/>
            <a:chExt cx="914400" cy="914400"/>
          </a:xfrm>
        </p:grpSpPr>
        <p:sp>
          <p:nvSpPr>
            <p:cNvPr id="155" name="Google Shape;155;p40"/>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56" name="Google Shape;156;p40"/>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pic>
        <p:nvPicPr>
          <p:cNvPr id="157" name="Google Shape;157;p40"/>
          <p:cNvPicPr preferRelativeResize="0"/>
          <p:nvPr/>
        </p:nvPicPr>
        <p:blipFill rotWithShape="1">
          <a:blip r:embed="rId4">
            <a:alphaModFix/>
          </a:blip>
          <a:srcRect/>
          <a:stretch/>
        </p:blipFill>
        <p:spPr>
          <a:xfrm>
            <a:off x="433770" y="4278124"/>
            <a:ext cx="1540612" cy="221828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8"/>
        <p:cNvGrpSpPr/>
        <p:nvPr/>
      </p:nvGrpSpPr>
      <p:grpSpPr>
        <a:xfrm>
          <a:off x="0" y="0"/>
          <a:ext cx="0" cy="0"/>
          <a:chOff x="0" y="0"/>
          <a:chExt cx="0" cy="0"/>
        </a:xfrm>
      </p:grpSpPr>
      <p:sp>
        <p:nvSpPr>
          <p:cNvPr id="159" name="Google Shape;159;p41"/>
          <p:cNvSpPr/>
          <p:nvPr/>
        </p:nvSpPr>
        <p:spPr>
          <a:xfrm>
            <a:off x="-636"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0" name="Google Shape;160;p41"/>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61" name="Google Shape;161;p41"/>
          <p:cNvGrpSpPr/>
          <p:nvPr/>
        </p:nvGrpSpPr>
        <p:grpSpPr>
          <a:xfrm>
            <a:off x="1849706" y="609539"/>
            <a:ext cx="914400" cy="914400"/>
            <a:chOff x="1849706" y="609539"/>
            <a:chExt cx="914400" cy="914400"/>
          </a:xfrm>
        </p:grpSpPr>
        <p:sp>
          <p:nvSpPr>
            <p:cNvPr id="162" name="Google Shape;162;p41"/>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3" name="Google Shape;163;p41"/>
            <p:cNvPicPr preferRelativeResize="0"/>
            <p:nvPr/>
          </p:nvPicPr>
          <p:blipFill rotWithShape="1">
            <a:blip r:embed="rId2">
              <a:alphaModFix/>
            </a:blip>
            <a:srcRect/>
            <a:stretch/>
          </p:blipFill>
          <p:spPr>
            <a:xfrm rot="10800000">
              <a:off x="1849706" y="707095"/>
              <a:ext cx="914400" cy="719289"/>
            </a:xfrm>
            <a:prstGeom prst="rect">
              <a:avLst/>
            </a:prstGeom>
            <a:noFill/>
            <a:ln>
              <a:noFill/>
            </a:ln>
          </p:spPr>
        </p:pic>
      </p:grpSp>
      <p:grpSp>
        <p:nvGrpSpPr>
          <p:cNvPr id="164" name="Google Shape;164;p41"/>
          <p:cNvGrpSpPr/>
          <p:nvPr/>
        </p:nvGrpSpPr>
        <p:grpSpPr>
          <a:xfrm rot="10800000">
            <a:off x="9516557" y="5222468"/>
            <a:ext cx="914400" cy="914400"/>
            <a:chOff x="1849706" y="609539"/>
            <a:chExt cx="914400" cy="914400"/>
          </a:xfrm>
        </p:grpSpPr>
        <p:sp>
          <p:nvSpPr>
            <p:cNvPr id="165" name="Google Shape;165;p41"/>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66" name="Google Shape;166;p41"/>
            <p:cNvPicPr preferRelativeResize="0"/>
            <p:nvPr/>
          </p:nvPicPr>
          <p:blipFill rotWithShape="1">
            <a:blip r:embed="rId2">
              <a:alphaModFix/>
            </a:blip>
            <a:srcRect/>
            <a:stretch/>
          </p:blipFill>
          <p:spPr>
            <a:xfrm rot="10800000">
              <a:off x="1849706" y="707095"/>
              <a:ext cx="914400" cy="719289"/>
            </a:xfrm>
            <a:prstGeom prst="rect">
              <a:avLst/>
            </a:prstGeom>
            <a:noFill/>
            <a:ln>
              <a:noFill/>
            </a:ln>
          </p:spPr>
        </p:pic>
      </p:grpSp>
      <p:cxnSp>
        <p:nvCxnSpPr>
          <p:cNvPr id="167" name="Google Shape;167;p41"/>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68" name="Google Shape;168;p41"/>
          <p:cNvSpPr txBox="1">
            <a:spLocks noGrp="1"/>
          </p:cNvSpPr>
          <p:nvPr>
            <p:ph type="ctrTitle"/>
          </p:nvPr>
        </p:nvSpPr>
        <p:spPr>
          <a:xfrm>
            <a:off x="3897700" y="1523939"/>
            <a:ext cx="6944400" cy="2841196"/>
          </a:xfrm>
          <a:prstGeom prst="rect">
            <a:avLst/>
          </a:prstGeom>
          <a:noFill/>
          <a:ln>
            <a:noFill/>
          </a:ln>
        </p:spPr>
        <p:txBody>
          <a:bodyPr spcFirstLastPara="1" wrap="square" lIns="91425" tIns="45700" rIns="91425" bIns="0" anchor="ctr" anchorCtr="0">
            <a:noAutofit/>
          </a:bodyPr>
          <a:lstStyle>
            <a:lvl1pPr lvl="0" algn="l">
              <a:lnSpc>
                <a:spcPct val="90000"/>
              </a:lnSpc>
              <a:spcBef>
                <a:spcPts val="0"/>
              </a:spcBef>
              <a:spcAft>
                <a:spcPts val="0"/>
              </a:spcAft>
              <a:buClr>
                <a:schemeClr val="accent2"/>
              </a:buClr>
              <a:buSzPts val="2800"/>
              <a:buFont typeface="Arial"/>
              <a:buNone/>
              <a:defRPr sz="28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41"/>
          <p:cNvSpPr txBox="1">
            <a:spLocks noGrp="1"/>
          </p:cNvSpPr>
          <p:nvPr>
            <p:ph type="subTitle" idx="1"/>
          </p:nvPr>
        </p:nvSpPr>
        <p:spPr>
          <a:xfrm>
            <a:off x="3897699" y="4645214"/>
            <a:ext cx="6977533" cy="294935"/>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0" name="Google Shape;170;p41"/>
          <p:cNvPicPr preferRelativeResize="0"/>
          <p:nvPr/>
        </p:nvPicPr>
        <p:blipFill rotWithShape="1">
          <a:blip r:embed="rId3">
            <a:alphaModFix/>
          </a:blip>
          <a:srcRect/>
          <a:stretch/>
        </p:blipFill>
        <p:spPr>
          <a:xfrm>
            <a:off x="10027715" y="6045257"/>
            <a:ext cx="1718512" cy="451153"/>
          </a:xfrm>
          <a:prstGeom prst="rect">
            <a:avLst/>
          </a:prstGeom>
          <a:noFill/>
          <a:ln>
            <a:noFill/>
          </a:ln>
        </p:spPr>
      </p:pic>
      <p:sp>
        <p:nvSpPr>
          <p:cNvPr id="171" name="Google Shape;171;p41"/>
          <p:cNvSpPr txBox="1">
            <a:spLocks noGrp="1"/>
          </p:cNvSpPr>
          <p:nvPr>
            <p:ph type="body" idx="2"/>
          </p:nvPr>
        </p:nvSpPr>
        <p:spPr>
          <a:xfrm>
            <a:off x="3897697" y="4945651"/>
            <a:ext cx="6977275" cy="283576"/>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72" name="Google Shape;172;p41"/>
          <p:cNvPicPr preferRelativeResize="0"/>
          <p:nvPr/>
        </p:nvPicPr>
        <p:blipFill rotWithShape="1">
          <a:blip r:embed="rId4">
            <a:alphaModFix/>
          </a:blip>
          <a:srcRect l="27286" t="13136" r="7630"/>
          <a:stretch/>
        </p:blipFill>
        <p:spPr>
          <a:xfrm>
            <a:off x="-15498" y="1503336"/>
            <a:ext cx="3766088" cy="357027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73"/>
        <p:cNvGrpSpPr/>
        <p:nvPr/>
      </p:nvGrpSpPr>
      <p:grpSpPr>
        <a:xfrm>
          <a:off x="0" y="0"/>
          <a:ext cx="0" cy="0"/>
          <a:chOff x="0" y="0"/>
          <a:chExt cx="0" cy="0"/>
        </a:xfrm>
      </p:grpSpPr>
      <p:sp>
        <p:nvSpPr>
          <p:cNvPr id="174" name="Google Shape;174;p42"/>
          <p:cNvSpPr/>
          <p:nvPr/>
        </p:nvSpPr>
        <p:spPr>
          <a:xfrm>
            <a:off x="-636"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42"/>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6" name="Google Shape;176;p42"/>
          <p:cNvPicPr preferRelativeResize="0"/>
          <p:nvPr/>
        </p:nvPicPr>
        <p:blipFill rotWithShape="1">
          <a:blip r:embed="rId2">
            <a:alphaModFix/>
          </a:blip>
          <a:srcRect l="25853" t="8280" r="3918" b="10191"/>
          <a:stretch/>
        </p:blipFill>
        <p:spPr>
          <a:xfrm>
            <a:off x="-13855" y="1510146"/>
            <a:ext cx="3629891" cy="3546764"/>
          </a:xfrm>
          <a:prstGeom prst="rect">
            <a:avLst/>
          </a:prstGeom>
          <a:noFill/>
          <a:ln>
            <a:noFill/>
          </a:ln>
        </p:spPr>
      </p:pic>
      <p:grpSp>
        <p:nvGrpSpPr>
          <p:cNvPr id="177" name="Google Shape;177;p42"/>
          <p:cNvGrpSpPr/>
          <p:nvPr/>
        </p:nvGrpSpPr>
        <p:grpSpPr>
          <a:xfrm>
            <a:off x="1849706" y="609539"/>
            <a:ext cx="914400" cy="914400"/>
            <a:chOff x="1849706" y="609539"/>
            <a:chExt cx="914400" cy="914400"/>
          </a:xfrm>
        </p:grpSpPr>
        <p:sp>
          <p:nvSpPr>
            <p:cNvPr id="178" name="Google Shape;178;p42"/>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79" name="Google Shape;179;p42"/>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grpSp>
        <p:nvGrpSpPr>
          <p:cNvPr id="180" name="Google Shape;180;p42"/>
          <p:cNvGrpSpPr/>
          <p:nvPr/>
        </p:nvGrpSpPr>
        <p:grpSpPr>
          <a:xfrm rot="10800000">
            <a:off x="9516557" y="5222468"/>
            <a:ext cx="914400" cy="914400"/>
            <a:chOff x="1849706" y="609539"/>
            <a:chExt cx="914400" cy="914400"/>
          </a:xfrm>
        </p:grpSpPr>
        <p:sp>
          <p:nvSpPr>
            <p:cNvPr id="181" name="Google Shape;181;p42"/>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82" name="Google Shape;182;p42"/>
            <p:cNvPicPr preferRelativeResize="0"/>
            <p:nvPr/>
          </p:nvPicPr>
          <p:blipFill rotWithShape="1">
            <a:blip r:embed="rId3">
              <a:alphaModFix/>
            </a:blip>
            <a:srcRect/>
            <a:stretch/>
          </p:blipFill>
          <p:spPr>
            <a:xfrm rot="10800000">
              <a:off x="1849706" y="707095"/>
              <a:ext cx="914400" cy="719289"/>
            </a:xfrm>
            <a:prstGeom prst="rect">
              <a:avLst/>
            </a:prstGeom>
            <a:noFill/>
            <a:ln>
              <a:noFill/>
            </a:ln>
          </p:spPr>
        </p:pic>
      </p:grpSp>
      <p:cxnSp>
        <p:nvCxnSpPr>
          <p:cNvPr id="183" name="Google Shape;183;p42"/>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84" name="Google Shape;184;p42"/>
          <p:cNvSpPr txBox="1">
            <a:spLocks noGrp="1"/>
          </p:cNvSpPr>
          <p:nvPr>
            <p:ph type="ctrTitle"/>
          </p:nvPr>
        </p:nvSpPr>
        <p:spPr>
          <a:xfrm>
            <a:off x="3897700" y="1523939"/>
            <a:ext cx="6944400" cy="2841196"/>
          </a:xfrm>
          <a:prstGeom prst="rect">
            <a:avLst/>
          </a:prstGeom>
          <a:noFill/>
          <a:ln>
            <a:noFill/>
          </a:ln>
        </p:spPr>
        <p:txBody>
          <a:bodyPr spcFirstLastPara="1" wrap="square" lIns="91425" tIns="45700" rIns="91425" bIns="0" anchor="ctr" anchorCtr="0">
            <a:noAutofit/>
          </a:bodyPr>
          <a:lstStyle>
            <a:lvl1pPr lvl="0" algn="l">
              <a:lnSpc>
                <a:spcPct val="90000"/>
              </a:lnSpc>
              <a:spcBef>
                <a:spcPts val="0"/>
              </a:spcBef>
              <a:spcAft>
                <a:spcPts val="0"/>
              </a:spcAft>
              <a:buClr>
                <a:schemeClr val="accent2"/>
              </a:buClr>
              <a:buSzPts val="2800"/>
              <a:buFont typeface="Arial"/>
              <a:buNone/>
              <a:defRPr sz="28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42"/>
          <p:cNvSpPr txBox="1">
            <a:spLocks noGrp="1"/>
          </p:cNvSpPr>
          <p:nvPr>
            <p:ph type="subTitle" idx="1"/>
          </p:nvPr>
        </p:nvSpPr>
        <p:spPr>
          <a:xfrm>
            <a:off x="3897699" y="4645214"/>
            <a:ext cx="6977533" cy="294935"/>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6" name="Google Shape;186;p42"/>
          <p:cNvPicPr preferRelativeResize="0"/>
          <p:nvPr/>
        </p:nvPicPr>
        <p:blipFill rotWithShape="1">
          <a:blip r:embed="rId4">
            <a:alphaModFix/>
          </a:blip>
          <a:srcRect/>
          <a:stretch/>
        </p:blipFill>
        <p:spPr>
          <a:xfrm>
            <a:off x="10027715" y="6045257"/>
            <a:ext cx="1718512" cy="451153"/>
          </a:xfrm>
          <a:prstGeom prst="rect">
            <a:avLst/>
          </a:prstGeom>
          <a:noFill/>
          <a:ln>
            <a:noFill/>
          </a:ln>
        </p:spPr>
      </p:pic>
      <p:sp>
        <p:nvSpPr>
          <p:cNvPr id="187" name="Google Shape;187;p42"/>
          <p:cNvSpPr txBox="1">
            <a:spLocks noGrp="1"/>
          </p:cNvSpPr>
          <p:nvPr>
            <p:ph type="body" idx="2"/>
          </p:nvPr>
        </p:nvSpPr>
        <p:spPr>
          <a:xfrm>
            <a:off x="3897697" y="4945651"/>
            <a:ext cx="6977275" cy="283576"/>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88"/>
        <p:cNvGrpSpPr/>
        <p:nvPr/>
      </p:nvGrpSpPr>
      <p:grpSpPr>
        <a:xfrm>
          <a:off x="0" y="0"/>
          <a:ext cx="0" cy="0"/>
          <a:chOff x="0" y="0"/>
          <a:chExt cx="0" cy="0"/>
        </a:xfrm>
      </p:grpSpPr>
      <p:sp>
        <p:nvSpPr>
          <p:cNvPr id="189" name="Google Shape;189;p43"/>
          <p:cNvSpPr/>
          <p:nvPr/>
        </p:nvSpPr>
        <p:spPr>
          <a:xfrm>
            <a:off x="-636"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0" name="Google Shape;190;p43"/>
          <p:cNvSpPr/>
          <p:nvPr/>
        </p:nvSpPr>
        <p:spPr>
          <a:xfrm>
            <a:off x="1071350" y="1047443"/>
            <a:ext cx="10098096" cy="463622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91" name="Google Shape;191;p43"/>
          <p:cNvGrpSpPr/>
          <p:nvPr/>
        </p:nvGrpSpPr>
        <p:grpSpPr>
          <a:xfrm>
            <a:off x="1849706" y="609539"/>
            <a:ext cx="914400" cy="914400"/>
            <a:chOff x="1849706" y="609539"/>
            <a:chExt cx="914400" cy="914400"/>
          </a:xfrm>
        </p:grpSpPr>
        <p:sp>
          <p:nvSpPr>
            <p:cNvPr id="192" name="Google Shape;192;p43"/>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3" name="Google Shape;193;p43"/>
            <p:cNvPicPr preferRelativeResize="0"/>
            <p:nvPr/>
          </p:nvPicPr>
          <p:blipFill rotWithShape="1">
            <a:blip r:embed="rId2">
              <a:alphaModFix/>
            </a:blip>
            <a:srcRect/>
            <a:stretch/>
          </p:blipFill>
          <p:spPr>
            <a:xfrm rot="10800000">
              <a:off x="1849706" y="707095"/>
              <a:ext cx="914400" cy="719289"/>
            </a:xfrm>
            <a:prstGeom prst="rect">
              <a:avLst/>
            </a:prstGeom>
            <a:noFill/>
            <a:ln>
              <a:noFill/>
            </a:ln>
          </p:spPr>
        </p:pic>
      </p:grpSp>
      <p:grpSp>
        <p:nvGrpSpPr>
          <p:cNvPr id="194" name="Google Shape;194;p43"/>
          <p:cNvGrpSpPr/>
          <p:nvPr/>
        </p:nvGrpSpPr>
        <p:grpSpPr>
          <a:xfrm rot="10800000">
            <a:off x="9516557" y="5222468"/>
            <a:ext cx="914400" cy="914400"/>
            <a:chOff x="1849706" y="609539"/>
            <a:chExt cx="914400" cy="914400"/>
          </a:xfrm>
        </p:grpSpPr>
        <p:sp>
          <p:nvSpPr>
            <p:cNvPr id="195" name="Google Shape;195;p43"/>
            <p:cNvSpPr/>
            <p:nvPr/>
          </p:nvSpPr>
          <p:spPr>
            <a:xfrm>
              <a:off x="1849706" y="609539"/>
              <a:ext cx="914400" cy="91440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96" name="Google Shape;196;p43"/>
            <p:cNvPicPr preferRelativeResize="0"/>
            <p:nvPr/>
          </p:nvPicPr>
          <p:blipFill rotWithShape="1">
            <a:blip r:embed="rId2">
              <a:alphaModFix/>
            </a:blip>
            <a:srcRect/>
            <a:stretch/>
          </p:blipFill>
          <p:spPr>
            <a:xfrm rot="10800000">
              <a:off x="1849706" y="707095"/>
              <a:ext cx="914400" cy="719289"/>
            </a:xfrm>
            <a:prstGeom prst="rect">
              <a:avLst/>
            </a:prstGeom>
            <a:noFill/>
            <a:ln>
              <a:noFill/>
            </a:ln>
          </p:spPr>
        </p:pic>
      </p:grpSp>
      <p:cxnSp>
        <p:nvCxnSpPr>
          <p:cNvPr id="197" name="Google Shape;197;p43"/>
          <p:cNvCxnSpPr/>
          <p:nvPr/>
        </p:nvCxnSpPr>
        <p:spPr>
          <a:xfrm>
            <a:off x="2194813" y="4831376"/>
            <a:ext cx="8974633" cy="0"/>
          </a:xfrm>
          <a:prstGeom prst="straightConnector1">
            <a:avLst/>
          </a:prstGeom>
          <a:noFill/>
          <a:ln w="9525" cap="flat" cmpd="sng">
            <a:solidFill>
              <a:schemeClr val="lt1"/>
            </a:solidFill>
            <a:prstDash val="solid"/>
            <a:miter lim="800000"/>
            <a:headEnd type="none" w="sm" len="sm"/>
            <a:tailEnd type="none" w="sm" len="sm"/>
          </a:ln>
        </p:spPr>
      </p:cxnSp>
      <p:sp>
        <p:nvSpPr>
          <p:cNvPr id="198" name="Google Shape;198;p43"/>
          <p:cNvSpPr txBox="1">
            <a:spLocks noGrp="1"/>
          </p:cNvSpPr>
          <p:nvPr>
            <p:ph type="ctrTitle"/>
          </p:nvPr>
        </p:nvSpPr>
        <p:spPr>
          <a:xfrm>
            <a:off x="1849706" y="1523939"/>
            <a:ext cx="8581250" cy="2841196"/>
          </a:xfrm>
          <a:prstGeom prst="rect">
            <a:avLst/>
          </a:prstGeom>
          <a:noFill/>
          <a:ln>
            <a:noFill/>
          </a:ln>
        </p:spPr>
        <p:txBody>
          <a:bodyPr spcFirstLastPara="1" wrap="square" lIns="91425" tIns="45700" rIns="91425" bIns="0" anchor="ctr" anchorCtr="0">
            <a:noAutofit/>
          </a:bodyPr>
          <a:lstStyle>
            <a:lvl1pPr lvl="0" algn="l">
              <a:lnSpc>
                <a:spcPct val="90000"/>
              </a:lnSpc>
              <a:spcBef>
                <a:spcPts val="0"/>
              </a:spcBef>
              <a:spcAft>
                <a:spcPts val="0"/>
              </a:spcAft>
              <a:buClr>
                <a:schemeClr val="accent2"/>
              </a:buClr>
              <a:buSzPts val="2800"/>
              <a:buFont typeface="Arial"/>
              <a:buNone/>
              <a:defRPr sz="2800" b="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43"/>
          <p:cNvSpPr txBox="1">
            <a:spLocks noGrp="1"/>
          </p:cNvSpPr>
          <p:nvPr>
            <p:ph type="subTitle" idx="1"/>
          </p:nvPr>
        </p:nvSpPr>
        <p:spPr>
          <a:xfrm>
            <a:off x="1850819" y="4645214"/>
            <a:ext cx="8622192" cy="294935"/>
          </a:xfrm>
          <a:prstGeom prst="rect">
            <a:avLst/>
          </a:prstGeom>
          <a:noFill/>
          <a:ln>
            <a:noFill/>
          </a:ln>
        </p:spPr>
        <p:txBody>
          <a:bodyPr spcFirstLastPara="1" wrap="square" lIns="91425" tIns="0" rIns="91425" bIns="0" anchor="t" anchorCtr="0">
            <a:noAutofit/>
          </a:bodyPr>
          <a:lstStyle>
            <a:lvl1pPr lvl="0" algn="l">
              <a:lnSpc>
                <a:spcPct val="100000"/>
              </a:lnSpc>
              <a:spcBef>
                <a:spcPts val="0"/>
              </a:spcBef>
              <a:spcAft>
                <a:spcPts val="0"/>
              </a:spcAft>
              <a:buSzPts val="1800"/>
              <a:buNone/>
              <a:defRPr sz="1800" b="1" i="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00" name="Google Shape;200;p43"/>
          <p:cNvPicPr preferRelativeResize="0"/>
          <p:nvPr/>
        </p:nvPicPr>
        <p:blipFill rotWithShape="1">
          <a:blip r:embed="rId3">
            <a:alphaModFix/>
          </a:blip>
          <a:srcRect/>
          <a:stretch/>
        </p:blipFill>
        <p:spPr>
          <a:xfrm>
            <a:off x="10027715" y="6045257"/>
            <a:ext cx="1718512" cy="451153"/>
          </a:xfrm>
          <a:prstGeom prst="rect">
            <a:avLst/>
          </a:prstGeom>
          <a:noFill/>
          <a:ln>
            <a:noFill/>
          </a:ln>
        </p:spPr>
      </p:pic>
      <p:sp>
        <p:nvSpPr>
          <p:cNvPr id="201" name="Google Shape;201;p43"/>
          <p:cNvSpPr txBox="1">
            <a:spLocks noGrp="1"/>
          </p:cNvSpPr>
          <p:nvPr>
            <p:ph type="body" idx="2"/>
          </p:nvPr>
        </p:nvSpPr>
        <p:spPr>
          <a:xfrm>
            <a:off x="1850808" y="4945651"/>
            <a:ext cx="8621874" cy="283576"/>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Font typeface="Arial"/>
              <a:buNone/>
              <a:defRPr sz="1800" i="1">
                <a:solidFill>
                  <a:schemeClr val="dk2"/>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Chapter Slide (2)">
  <p:cSld name="2_Chapter Slide (2)">
    <p:spTree>
      <p:nvGrpSpPr>
        <p:cNvPr id="1" name="Shape 25"/>
        <p:cNvGrpSpPr/>
        <p:nvPr/>
      </p:nvGrpSpPr>
      <p:grpSpPr>
        <a:xfrm>
          <a:off x="0" y="0"/>
          <a:ext cx="0" cy="0"/>
          <a:chOff x="0" y="0"/>
          <a:chExt cx="0" cy="0"/>
        </a:xfrm>
      </p:grpSpPr>
      <p:pic>
        <p:nvPicPr>
          <p:cNvPr id="26" name="Google Shape;26;p26"/>
          <p:cNvPicPr preferRelativeResize="0"/>
          <p:nvPr/>
        </p:nvPicPr>
        <p:blipFill rotWithShape="1">
          <a:blip r:embed="rId2">
            <a:alphaModFix/>
          </a:blip>
          <a:srcRect/>
          <a:stretch/>
        </p:blipFill>
        <p:spPr>
          <a:xfrm>
            <a:off x="1185" y="0"/>
            <a:ext cx="12189630" cy="6858000"/>
          </a:xfrm>
          <a:prstGeom prst="rect">
            <a:avLst/>
          </a:prstGeom>
          <a:noFill/>
          <a:ln>
            <a:noFill/>
          </a:ln>
        </p:spPr>
      </p:pic>
      <p:pic>
        <p:nvPicPr>
          <p:cNvPr id="27" name="Google Shape;27;p26"/>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28" name="Google Shape;28;p26"/>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30" name="Google Shape;30;p26"/>
          <p:cNvCxnSpPr/>
          <p:nvPr/>
        </p:nvCxnSpPr>
        <p:spPr>
          <a:xfrm>
            <a:off x="1077013" y="1122363"/>
            <a:ext cx="10156296" cy="3446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
        <p:cNvGrpSpPr/>
        <p:nvPr/>
      </p:nvGrpSpPr>
      <p:grpSpPr>
        <a:xfrm>
          <a:off x="0" y="0"/>
          <a:ext cx="0" cy="0"/>
          <a:chOff x="0" y="0"/>
          <a:chExt cx="0" cy="0"/>
        </a:xfrm>
      </p:grpSpPr>
      <p:sp>
        <p:nvSpPr>
          <p:cNvPr id="32" name="Google Shape;32;p27"/>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lvl1pPr lvl="0" algn="l">
              <a:lnSpc>
                <a:spcPct val="100000"/>
              </a:lnSpc>
              <a:spcBef>
                <a:spcPts val="0"/>
              </a:spcBef>
              <a:spcAft>
                <a:spcPts val="0"/>
              </a:spcAft>
              <a:buClr>
                <a:schemeClr val="accent2"/>
              </a:buClr>
              <a:buSzPts val="3600"/>
              <a:buFont typeface="Arial"/>
              <a:buNone/>
              <a:defRPr sz="36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3" name="Google Shape;33;p27"/>
          <p:cNvPicPr preferRelativeResize="0"/>
          <p:nvPr/>
        </p:nvPicPr>
        <p:blipFill rotWithShape="1">
          <a:blip r:embed="rId2">
            <a:alphaModFix/>
          </a:blip>
          <a:srcRect/>
          <a:stretch/>
        </p:blipFill>
        <p:spPr>
          <a:xfrm>
            <a:off x="10033852" y="6044693"/>
            <a:ext cx="1716200" cy="451718"/>
          </a:xfrm>
          <a:prstGeom prst="rect">
            <a:avLst/>
          </a:prstGeom>
          <a:noFill/>
          <a:ln>
            <a:noFill/>
          </a:ln>
        </p:spPr>
      </p:pic>
      <p:sp>
        <p:nvSpPr>
          <p:cNvPr id="34" name="Google Shape;34;p27"/>
          <p:cNvSpPr txBox="1">
            <a:spLocks noGrp="1"/>
          </p:cNvSpPr>
          <p:nvPr>
            <p:ph type="body" idx="1"/>
          </p:nvPr>
        </p:nvSpPr>
        <p:spPr>
          <a:xfrm>
            <a:off x="838200" y="1210327"/>
            <a:ext cx="10515600" cy="483436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2"/>
        <p:cNvGrpSpPr/>
        <p:nvPr/>
      </p:nvGrpSpPr>
      <p:grpSpPr>
        <a:xfrm>
          <a:off x="0" y="0"/>
          <a:ext cx="0" cy="0"/>
          <a:chOff x="0" y="0"/>
          <a:chExt cx="0" cy="0"/>
        </a:xfrm>
      </p:grpSpPr>
      <p:sp>
        <p:nvSpPr>
          <p:cNvPr id="43" name="Google Shape;43;p29"/>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lvl1pPr lvl="0" algn="l">
              <a:lnSpc>
                <a:spcPct val="100000"/>
              </a:lnSpc>
              <a:spcBef>
                <a:spcPts val="0"/>
              </a:spcBef>
              <a:spcAft>
                <a:spcPts val="0"/>
              </a:spcAft>
              <a:buClr>
                <a:schemeClr val="accent2"/>
              </a:buClr>
              <a:buSzPts val="3600"/>
              <a:buFont typeface="Arial"/>
              <a:buNone/>
              <a:defRPr sz="3600" b="1">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4" name="Google Shape;44;p29"/>
          <p:cNvPicPr preferRelativeResize="0"/>
          <p:nvPr/>
        </p:nvPicPr>
        <p:blipFill rotWithShape="1">
          <a:blip r:embed="rId2">
            <a:alphaModFix/>
          </a:blip>
          <a:srcRect/>
          <a:stretch/>
        </p:blipFill>
        <p:spPr>
          <a:xfrm>
            <a:off x="10033852" y="6044693"/>
            <a:ext cx="1716200" cy="451718"/>
          </a:xfrm>
          <a:prstGeom prst="rect">
            <a:avLst/>
          </a:prstGeom>
          <a:noFill/>
          <a:ln>
            <a:noFill/>
          </a:ln>
        </p:spPr>
      </p:pic>
      <p:sp>
        <p:nvSpPr>
          <p:cNvPr id="45" name="Google Shape;45;p2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de-A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apter Slide">
  <p:cSld name="Chapter Slide">
    <p:spTree>
      <p:nvGrpSpPr>
        <p:cNvPr id="1" name="Shape 46"/>
        <p:cNvGrpSpPr/>
        <p:nvPr/>
      </p:nvGrpSpPr>
      <p:grpSpPr>
        <a:xfrm>
          <a:off x="0" y="0"/>
          <a:ext cx="0" cy="0"/>
          <a:chOff x="0" y="0"/>
          <a:chExt cx="0" cy="0"/>
        </a:xfrm>
      </p:grpSpPr>
      <p:cxnSp>
        <p:nvCxnSpPr>
          <p:cNvPr id="47" name="Google Shape;47;p30"/>
          <p:cNvCxnSpPr/>
          <p:nvPr/>
        </p:nvCxnSpPr>
        <p:spPr>
          <a:xfrm>
            <a:off x="1905580" y="5205607"/>
            <a:ext cx="9860275" cy="0"/>
          </a:xfrm>
          <a:prstGeom prst="straightConnector1">
            <a:avLst/>
          </a:prstGeom>
          <a:noFill/>
          <a:ln w="9525" cap="flat" cmpd="sng">
            <a:solidFill>
              <a:schemeClr val="lt1"/>
            </a:solidFill>
            <a:prstDash val="solid"/>
            <a:miter lim="800000"/>
            <a:headEnd type="none" w="sm" len="sm"/>
            <a:tailEnd type="none" w="sm" len="sm"/>
          </a:ln>
        </p:spPr>
      </p:cxnSp>
      <p:cxnSp>
        <p:nvCxnSpPr>
          <p:cNvPr id="48" name="Google Shape;48;p30"/>
          <p:cNvCxnSpPr/>
          <p:nvPr/>
        </p:nvCxnSpPr>
        <p:spPr>
          <a:xfrm>
            <a:off x="1885951" y="876300"/>
            <a:ext cx="9860275" cy="0"/>
          </a:xfrm>
          <a:prstGeom prst="straightConnector1">
            <a:avLst/>
          </a:prstGeom>
          <a:noFill/>
          <a:ln w="9525" cap="flat" cmpd="sng">
            <a:solidFill>
              <a:schemeClr val="lt1"/>
            </a:solidFill>
            <a:prstDash val="solid"/>
            <a:miter lim="800000"/>
            <a:headEnd type="none" w="sm" len="sm"/>
            <a:tailEnd type="none" w="sm" len="sm"/>
          </a:ln>
        </p:spPr>
      </p:cxnSp>
      <p:pic>
        <p:nvPicPr>
          <p:cNvPr id="49" name="Google Shape;49;p30"/>
          <p:cNvPicPr preferRelativeResize="0"/>
          <p:nvPr/>
        </p:nvPicPr>
        <p:blipFill rotWithShape="1">
          <a:blip r:embed="rId2">
            <a:alphaModFix/>
          </a:blip>
          <a:srcRect/>
          <a:stretch/>
        </p:blipFill>
        <p:spPr>
          <a:xfrm>
            <a:off x="3381374" y="1304763"/>
            <a:ext cx="1276929" cy="1011400"/>
          </a:xfrm>
          <a:prstGeom prst="rect">
            <a:avLst/>
          </a:prstGeom>
          <a:noFill/>
          <a:ln>
            <a:noFill/>
          </a:ln>
        </p:spPr>
      </p:pic>
      <p:pic>
        <p:nvPicPr>
          <p:cNvPr id="50" name="Google Shape;50;p30" descr="LOGO CE-EN-quadri.eps"/>
          <p:cNvPicPr preferRelativeResize="0"/>
          <p:nvPr/>
        </p:nvPicPr>
        <p:blipFill rotWithShape="1">
          <a:blip r:embed="rId3">
            <a:alphaModFix/>
          </a:blip>
          <a:srcRect/>
          <a:stretch/>
        </p:blipFill>
        <p:spPr>
          <a:xfrm>
            <a:off x="4943872" y="942576"/>
            <a:ext cx="2304256" cy="1600050"/>
          </a:xfrm>
          <a:prstGeom prst="rect">
            <a:avLst/>
          </a:prstGeom>
          <a:noFill/>
          <a:ln>
            <a:noFill/>
          </a:ln>
        </p:spPr>
      </p:pic>
      <p:sp>
        <p:nvSpPr>
          <p:cNvPr id="51" name="Google Shape;51;p30"/>
          <p:cNvSpPr txBox="1"/>
          <p:nvPr/>
        </p:nvSpPr>
        <p:spPr>
          <a:xfrm>
            <a:off x="2477697" y="5863656"/>
            <a:ext cx="8318374" cy="548594"/>
          </a:xfrm>
          <a:prstGeom prst="rect">
            <a:avLst/>
          </a:prstGeom>
          <a:noFill/>
          <a:ln>
            <a:noFill/>
          </a:ln>
        </p:spPr>
        <p:txBody>
          <a:bodyPr spcFirstLastPara="1" wrap="square" lIns="0" tIns="72000" rIns="0" bIns="72000" anchor="t" anchorCtr="0">
            <a:spAutoFit/>
          </a:bodyPr>
          <a:lstStyle/>
          <a:p>
            <a:pPr marL="0" marR="0" lvl="0" indent="0" algn="just" rtl="0">
              <a:spcBef>
                <a:spcPts val="0"/>
              </a:spcBef>
              <a:spcAft>
                <a:spcPts val="0"/>
              </a:spcAft>
              <a:buClr>
                <a:schemeClr val="lt1"/>
              </a:buClr>
              <a:buSzPts val="700"/>
              <a:buFont typeface="Arial"/>
              <a:buNone/>
            </a:pPr>
            <a:r>
              <a:rPr lang="de-AT" sz="700" b="1" i="0">
                <a:solidFill>
                  <a:schemeClr val="dk1"/>
                </a:solidFill>
                <a:latin typeface="Arial"/>
                <a:ea typeface="Arial"/>
                <a:cs typeface="Arial"/>
                <a:sym typeface="Arial"/>
              </a:rPr>
              <a:t>© European Union 2021</a:t>
            </a:r>
            <a:endParaRPr/>
          </a:p>
          <a:p>
            <a:pPr marL="0" marR="0" lvl="0" indent="0" algn="just" rtl="0">
              <a:spcBef>
                <a:spcPts val="120"/>
              </a:spcBef>
              <a:spcAft>
                <a:spcPts val="0"/>
              </a:spcAft>
              <a:buClr>
                <a:schemeClr val="lt1"/>
              </a:buClr>
              <a:buSzPts val="600"/>
              <a:buFont typeface="Arial"/>
              <a:buNone/>
            </a:pPr>
            <a:r>
              <a:rPr lang="de-AT" sz="600" b="0" i="0">
                <a:solidFill>
                  <a:schemeClr val="dk1"/>
                </a:solidFill>
                <a:latin typeface="Arial"/>
                <a:ea typeface="Arial"/>
                <a:cs typeface="Arial"/>
                <a:sym typeface="Arial"/>
              </a:rPr>
              <a:t>Unless otherwise noted the reuse of this presentation is authorised under the </a:t>
            </a:r>
            <a:r>
              <a:rPr lang="de-AT" sz="600" b="0" i="0" u="sng">
                <a:solidFill>
                  <a:schemeClr val="dk1"/>
                </a:solidFill>
                <a:latin typeface="Arial"/>
                <a:ea typeface="Arial"/>
                <a:cs typeface="Arial"/>
                <a:sym typeface="Arial"/>
              </a:rPr>
              <a:t>CC BY 4.0</a:t>
            </a:r>
            <a:r>
              <a:rPr lang="de-AT" sz="600" b="1" i="0">
                <a:solidFill>
                  <a:schemeClr val="dk1"/>
                </a:solidFill>
                <a:latin typeface="Arial"/>
                <a:ea typeface="Arial"/>
                <a:cs typeface="Arial"/>
                <a:sym typeface="Arial"/>
              </a:rPr>
              <a:t>  </a:t>
            </a:r>
            <a:r>
              <a:rPr lang="de-AT" sz="600" b="0" i="0">
                <a:solidFill>
                  <a:schemeClr val="dk1"/>
                </a:solidFill>
                <a:latin typeface="Arial"/>
                <a:ea typeface="Arial"/>
                <a:cs typeface="Arial"/>
                <a:sym typeface="Arial"/>
              </a:rPr>
              <a:t>license. For any use or reproduction of elements that are not owned by the EU, permission may need to be sought directly from the respective right holders.</a:t>
            </a:r>
            <a:br>
              <a:rPr lang="de-AT" sz="600" b="0" i="0">
                <a:solidFill>
                  <a:schemeClr val="dk1"/>
                </a:solidFill>
                <a:latin typeface="Arial"/>
                <a:ea typeface="Arial"/>
                <a:cs typeface="Arial"/>
                <a:sym typeface="Arial"/>
              </a:rPr>
            </a:br>
            <a:r>
              <a:rPr lang="de-AT" sz="600" b="1" i="0" u="none" strike="noStrike" cap="none">
                <a:solidFill>
                  <a:schemeClr val="dk1"/>
                </a:solidFill>
                <a:latin typeface="Arial"/>
                <a:ea typeface="Arial"/>
                <a:cs typeface="Arial"/>
                <a:sym typeface="Arial"/>
              </a:rPr>
              <a:t>Image credits:</a:t>
            </a:r>
            <a:r>
              <a:rPr lang="de-AT" sz="600" b="0" i="0" u="none" strike="noStrike" cap="none">
                <a:solidFill>
                  <a:schemeClr val="dk1"/>
                </a:solidFill>
                <a:latin typeface="Arial"/>
                <a:ea typeface="Arial"/>
                <a:cs typeface="Arial"/>
                <a:sym typeface="Arial"/>
              </a:rPr>
              <a:t> </a:t>
            </a:r>
            <a:r>
              <a:rPr lang="de-AT" sz="600" i="0">
                <a:solidFill>
                  <a:schemeClr val="dk1"/>
                </a:solidFill>
                <a:latin typeface="Arial"/>
                <a:ea typeface="Arial"/>
                <a:cs typeface="Arial"/>
                <a:sym typeface="Arial"/>
              </a:rPr>
              <a:t>© ivector #249868181, #251163013, #273480523, #241215668, #245719946, #251163053, #252508849, #241215668,  #244690530, #222596698, #235536634, #263530636, #66009682, #273480523, #362422833; © petovarga #366009967; © shooarts # 121467308, 2020. Source: Stock.Adobe.com. Icons © Flaticon – all rights reserved.</a:t>
            </a:r>
            <a:endParaRPr/>
          </a:p>
        </p:txBody>
      </p:sp>
      <p:pic>
        <p:nvPicPr>
          <p:cNvPr id="52" name="Google Shape;52;p30"/>
          <p:cNvPicPr preferRelativeResize="0"/>
          <p:nvPr/>
        </p:nvPicPr>
        <p:blipFill rotWithShape="1">
          <a:blip r:embed="rId4">
            <a:alphaModFix/>
          </a:blip>
          <a:srcRect/>
          <a:stretch/>
        </p:blipFill>
        <p:spPr>
          <a:xfrm>
            <a:off x="1395929" y="5994432"/>
            <a:ext cx="900000" cy="31488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hapter Slide (2)">
  <p:cSld name="3_Chapter Slide (2)">
    <p:spTree>
      <p:nvGrpSpPr>
        <p:cNvPr id="1" name="Shape 53"/>
        <p:cNvGrpSpPr/>
        <p:nvPr/>
      </p:nvGrpSpPr>
      <p:grpSpPr>
        <a:xfrm>
          <a:off x="0" y="0"/>
          <a:ext cx="0" cy="0"/>
          <a:chOff x="0" y="0"/>
          <a:chExt cx="0" cy="0"/>
        </a:xfrm>
      </p:grpSpPr>
      <p:pic>
        <p:nvPicPr>
          <p:cNvPr id="54" name="Google Shape;54;p31"/>
          <p:cNvPicPr preferRelativeResize="0"/>
          <p:nvPr/>
        </p:nvPicPr>
        <p:blipFill rotWithShape="1">
          <a:blip r:embed="rId2">
            <a:alphaModFix/>
          </a:blip>
          <a:srcRect/>
          <a:stretch/>
        </p:blipFill>
        <p:spPr>
          <a:xfrm>
            <a:off x="1185" y="1523"/>
            <a:ext cx="12189629" cy="6854953"/>
          </a:xfrm>
          <a:prstGeom prst="rect">
            <a:avLst/>
          </a:prstGeom>
          <a:noFill/>
          <a:ln>
            <a:noFill/>
          </a:ln>
        </p:spPr>
      </p:pic>
      <p:pic>
        <p:nvPicPr>
          <p:cNvPr id="55" name="Google Shape;55;p31"/>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56" name="Google Shape;56;p31"/>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31"/>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8" name="Google Shape;58;p31"/>
          <p:cNvCxnSpPr/>
          <p:nvPr/>
        </p:nvCxnSpPr>
        <p:spPr>
          <a:xfrm>
            <a:off x="1077013" y="1122363"/>
            <a:ext cx="10156296" cy="3446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hapter Slide (2)">
  <p:cSld name="Chapter Slide (2)">
    <p:spTree>
      <p:nvGrpSpPr>
        <p:cNvPr id="1" name="Shape 59"/>
        <p:cNvGrpSpPr/>
        <p:nvPr/>
      </p:nvGrpSpPr>
      <p:grpSpPr>
        <a:xfrm>
          <a:off x="0" y="0"/>
          <a:ext cx="0" cy="0"/>
          <a:chOff x="0" y="0"/>
          <a:chExt cx="0" cy="0"/>
        </a:xfrm>
      </p:grpSpPr>
      <p:pic>
        <p:nvPicPr>
          <p:cNvPr id="60" name="Google Shape;60;p3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61" name="Google Shape;61;p32"/>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62" name="Google Shape;62;p32"/>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2"/>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64" name="Google Shape;64;p32"/>
          <p:cNvCxnSpPr/>
          <p:nvPr/>
        </p:nvCxnSpPr>
        <p:spPr>
          <a:xfrm>
            <a:off x="1077013" y="1122363"/>
            <a:ext cx="10156296" cy="3446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Chapter Slide (2)">
  <p:cSld name="4_Chapter Slide (2)">
    <p:spTree>
      <p:nvGrpSpPr>
        <p:cNvPr id="1" name="Shape 65"/>
        <p:cNvGrpSpPr/>
        <p:nvPr/>
      </p:nvGrpSpPr>
      <p:grpSpPr>
        <a:xfrm>
          <a:off x="0" y="0"/>
          <a:ext cx="0" cy="0"/>
          <a:chOff x="0" y="0"/>
          <a:chExt cx="0" cy="0"/>
        </a:xfrm>
      </p:grpSpPr>
      <p:pic>
        <p:nvPicPr>
          <p:cNvPr id="66" name="Google Shape;66;p33"/>
          <p:cNvPicPr preferRelativeResize="0"/>
          <p:nvPr/>
        </p:nvPicPr>
        <p:blipFill rotWithShape="1">
          <a:blip r:embed="rId2">
            <a:alphaModFix/>
          </a:blip>
          <a:srcRect/>
          <a:stretch/>
        </p:blipFill>
        <p:spPr>
          <a:xfrm>
            <a:off x="1185" y="0"/>
            <a:ext cx="12189630" cy="6858000"/>
          </a:xfrm>
          <a:prstGeom prst="rect">
            <a:avLst/>
          </a:prstGeom>
          <a:noFill/>
          <a:ln>
            <a:noFill/>
          </a:ln>
        </p:spPr>
      </p:pic>
      <p:pic>
        <p:nvPicPr>
          <p:cNvPr id="67" name="Google Shape;67;p33"/>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68" name="Google Shape;68;p33"/>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33"/>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70" name="Google Shape;70;p33"/>
          <p:cNvCxnSpPr/>
          <p:nvPr/>
        </p:nvCxnSpPr>
        <p:spPr>
          <a:xfrm>
            <a:off x="1077013" y="1122363"/>
            <a:ext cx="10156296" cy="34466"/>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Chapter Slide (2)">
  <p:cSld name="5_Chapter Slide (2)">
    <p:spTree>
      <p:nvGrpSpPr>
        <p:cNvPr id="1" name="Shape 71"/>
        <p:cNvGrpSpPr/>
        <p:nvPr/>
      </p:nvGrpSpPr>
      <p:grpSpPr>
        <a:xfrm>
          <a:off x="0" y="0"/>
          <a:ext cx="0" cy="0"/>
          <a:chOff x="0" y="0"/>
          <a:chExt cx="0" cy="0"/>
        </a:xfrm>
      </p:grpSpPr>
      <p:pic>
        <p:nvPicPr>
          <p:cNvPr id="72" name="Google Shape;72;p3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3" name="Google Shape;73;p34"/>
          <p:cNvPicPr preferRelativeResize="0"/>
          <p:nvPr/>
        </p:nvPicPr>
        <p:blipFill rotWithShape="1">
          <a:blip r:embed="rId3">
            <a:alphaModFix/>
          </a:blip>
          <a:srcRect/>
          <a:stretch/>
        </p:blipFill>
        <p:spPr>
          <a:xfrm>
            <a:off x="10033852" y="6045865"/>
            <a:ext cx="1716200" cy="450546"/>
          </a:xfrm>
          <a:prstGeom prst="rect">
            <a:avLst/>
          </a:prstGeom>
          <a:noFill/>
          <a:ln>
            <a:noFill/>
          </a:ln>
        </p:spPr>
      </p:pic>
      <p:sp>
        <p:nvSpPr>
          <p:cNvPr id="74" name="Google Shape;74;p34"/>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4"/>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400"/>
              <a:buNone/>
              <a:defRPr sz="2400" b="1"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76" name="Google Shape;76;p34"/>
          <p:cNvCxnSpPr/>
          <p:nvPr/>
        </p:nvCxnSpPr>
        <p:spPr>
          <a:xfrm>
            <a:off x="1077013" y="1122363"/>
            <a:ext cx="8190973" cy="27797"/>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4"/>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949494"/>
                </a:solidFill>
                <a:latin typeface="Arial"/>
                <a:ea typeface="Arial"/>
                <a:cs typeface="Arial"/>
                <a:sym typeface="Arial"/>
              </a:defRPr>
            </a:lvl1pPr>
            <a:lvl2pPr marL="0" marR="0" lvl="1" indent="0" algn="l" rtl="0">
              <a:spcBef>
                <a:spcPts val="0"/>
              </a:spcBef>
              <a:buNone/>
              <a:defRPr sz="1200" b="0" i="0" u="none" strike="noStrike" cap="none">
                <a:solidFill>
                  <a:srgbClr val="949494"/>
                </a:solidFill>
                <a:latin typeface="Arial"/>
                <a:ea typeface="Arial"/>
                <a:cs typeface="Arial"/>
                <a:sym typeface="Arial"/>
              </a:defRPr>
            </a:lvl2pPr>
            <a:lvl3pPr marL="0" marR="0" lvl="2" indent="0" algn="l" rtl="0">
              <a:spcBef>
                <a:spcPts val="0"/>
              </a:spcBef>
              <a:buNone/>
              <a:defRPr sz="1200" b="0" i="0" u="none" strike="noStrike" cap="none">
                <a:solidFill>
                  <a:srgbClr val="949494"/>
                </a:solidFill>
                <a:latin typeface="Arial"/>
                <a:ea typeface="Arial"/>
                <a:cs typeface="Arial"/>
                <a:sym typeface="Arial"/>
              </a:defRPr>
            </a:lvl3pPr>
            <a:lvl4pPr marL="0" marR="0" lvl="3" indent="0" algn="l" rtl="0">
              <a:spcBef>
                <a:spcPts val="0"/>
              </a:spcBef>
              <a:buNone/>
              <a:defRPr sz="1200" b="0" i="0" u="none" strike="noStrike" cap="none">
                <a:solidFill>
                  <a:srgbClr val="949494"/>
                </a:solidFill>
                <a:latin typeface="Arial"/>
                <a:ea typeface="Arial"/>
                <a:cs typeface="Arial"/>
                <a:sym typeface="Arial"/>
              </a:defRPr>
            </a:lvl4pPr>
            <a:lvl5pPr marL="0" marR="0" lvl="4" indent="0" algn="l" rtl="0">
              <a:spcBef>
                <a:spcPts val="0"/>
              </a:spcBef>
              <a:buNone/>
              <a:defRPr sz="1200" b="0" i="0" u="none" strike="noStrike" cap="none">
                <a:solidFill>
                  <a:srgbClr val="949494"/>
                </a:solidFill>
                <a:latin typeface="Arial"/>
                <a:ea typeface="Arial"/>
                <a:cs typeface="Arial"/>
                <a:sym typeface="Arial"/>
              </a:defRPr>
            </a:lvl5pPr>
            <a:lvl6pPr marL="0" marR="0" lvl="5" indent="0" algn="l" rtl="0">
              <a:spcBef>
                <a:spcPts val="0"/>
              </a:spcBef>
              <a:buNone/>
              <a:defRPr sz="1200" b="0" i="0" u="none" strike="noStrike" cap="none">
                <a:solidFill>
                  <a:srgbClr val="949494"/>
                </a:solidFill>
                <a:latin typeface="Arial"/>
                <a:ea typeface="Arial"/>
                <a:cs typeface="Arial"/>
                <a:sym typeface="Arial"/>
              </a:defRPr>
            </a:lvl6pPr>
            <a:lvl7pPr marL="0" marR="0" lvl="6" indent="0" algn="l" rtl="0">
              <a:spcBef>
                <a:spcPts val="0"/>
              </a:spcBef>
              <a:buNone/>
              <a:defRPr sz="1200" b="0" i="0" u="none" strike="noStrike" cap="none">
                <a:solidFill>
                  <a:srgbClr val="949494"/>
                </a:solidFill>
                <a:latin typeface="Arial"/>
                <a:ea typeface="Arial"/>
                <a:cs typeface="Arial"/>
                <a:sym typeface="Arial"/>
              </a:defRPr>
            </a:lvl7pPr>
            <a:lvl8pPr marL="0" marR="0" lvl="7" indent="0" algn="l" rtl="0">
              <a:spcBef>
                <a:spcPts val="0"/>
              </a:spcBef>
              <a:buNone/>
              <a:defRPr sz="1200" b="0" i="0" u="none" strike="noStrike" cap="none">
                <a:solidFill>
                  <a:srgbClr val="949494"/>
                </a:solidFill>
                <a:latin typeface="Arial"/>
                <a:ea typeface="Arial"/>
                <a:cs typeface="Arial"/>
                <a:sym typeface="Arial"/>
              </a:defRPr>
            </a:lvl8pPr>
            <a:lvl9pPr marL="0" marR="0" lvl="8" indent="0" algn="l" rtl="0">
              <a:spcBef>
                <a:spcPts val="0"/>
              </a:spcBef>
              <a:buNone/>
              <a:defRPr sz="1200" b="0" i="0" u="none" strike="noStrike" cap="none">
                <a:solidFill>
                  <a:srgbClr val="949494"/>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de-A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https://ec.europa.eu/research/participants/documents/downloadPublic?documentIds=080166e5c01f3e57&amp;appId=PPGMS"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ec.europa.eu/horizon-europ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un.org/sustainabledevelopment/sustainable-development-goa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11"/>
          <p:cNvSpPr txBox="1"/>
          <p:nvPr/>
        </p:nvSpPr>
        <p:spPr>
          <a:xfrm>
            <a:off x="5919262" y="2367446"/>
            <a:ext cx="5388044" cy="98470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2"/>
              </a:buClr>
              <a:buSzPts val="2400"/>
              <a:buFont typeface="Arial"/>
              <a:buNone/>
            </a:pPr>
            <a:r>
              <a:rPr lang="de-AT" sz="2400" b="1">
                <a:solidFill>
                  <a:schemeClr val="dk2"/>
                </a:solidFill>
                <a:latin typeface="Arial"/>
                <a:ea typeface="Arial"/>
                <a:cs typeface="Arial"/>
                <a:sym typeface="Arial"/>
              </a:rPr>
              <a:t>Political agreement December 2020</a:t>
            </a:r>
            <a:endParaRPr/>
          </a:p>
          <a:p>
            <a:pPr marL="0" marR="0" lvl="0" indent="0" algn="l" rtl="0">
              <a:spcBef>
                <a:spcPts val="0"/>
              </a:spcBef>
              <a:spcAft>
                <a:spcPts val="0"/>
              </a:spcAft>
              <a:buClr>
                <a:schemeClr val="dk1"/>
              </a:buClr>
              <a:buSzPts val="1800"/>
              <a:buFont typeface="Arial"/>
              <a:buNone/>
            </a:pPr>
            <a:r>
              <a:rPr lang="de-AT" sz="1800" b="1" i="1" u="none" strike="noStrike">
                <a:solidFill>
                  <a:schemeClr val="dk1"/>
                </a:solidFill>
                <a:latin typeface="Arial"/>
                <a:ea typeface="Arial"/>
                <a:cs typeface="Arial"/>
                <a:sym typeface="Arial"/>
              </a:rPr>
              <a:t>€ billion in current prices</a:t>
            </a:r>
            <a:endParaRPr/>
          </a:p>
        </p:txBody>
      </p:sp>
      <p:grpSp>
        <p:nvGrpSpPr>
          <p:cNvPr id="335" name="Google Shape;335;p11"/>
          <p:cNvGrpSpPr/>
          <p:nvPr/>
        </p:nvGrpSpPr>
        <p:grpSpPr>
          <a:xfrm>
            <a:off x="-148528" y="2367446"/>
            <a:ext cx="11340000" cy="3907751"/>
            <a:chOff x="-116444" y="2003430"/>
            <a:chExt cx="11340000" cy="3907751"/>
          </a:xfrm>
        </p:grpSpPr>
        <p:graphicFrame>
          <p:nvGraphicFramePr>
            <p:cNvPr id="336" name="Google Shape;336;p11"/>
            <p:cNvGraphicFramePr/>
            <p:nvPr/>
          </p:nvGraphicFramePr>
          <p:xfrm>
            <a:off x="-116444" y="2003430"/>
            <a:ext cx="11340000" cy="3907751"/>
          </p:xfrm>
          <a:graphic>
            <a:graphicData uri="http://schemas.openxmlformats.org/drawingml/2006/chart">
              <c:chart xmlns:c="http://schemas.openxmlformats.org/drawingml/2006/chart" xmlns:r="http://schemas.openxmlformats.org/officeDocument/2006/relationships" r:id="rId3"/>
            </a:graphicData>
          </a:graphic>
        </p:graphicFrame>
        <p:sp>
          <p:nvSpPr>
            <p:cNvPr id="337" name="Google Shape;337;p11"/>
            <p:cNvSpPr/>
            <p:nvPr/>
          </p:nvSpPr>
          <p:spPr>
            <a:xfrm>
              <a:off x="2632006" y="2868093"/>
              <a:ext cx="2178424" cy="217842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338" name="Google Shape;338;p11"/>
          <p:cNvSpPr txBox="1"/>
          <p:nvPr/>
        </p:nvSpPr>
        <p:spPr>
          <a:xfrm>
            <a:off x="838200" y="467999"/>
            <a:ext cx="10515600" cy="1392885"/>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chemeClr val="accent2"/>
              </a:buClr>
              <a:buSzPts val="3600"/>
              <a:buFont typeface="Arial"/>
              <a:buNone/>
            </a:pPr>
            <a:r>
              <a:rPr lang="de-AT" sz="3600" b="1">
                <a:solidFill>
                  <a:schemeClr val="accent2"/>
                </a:solidFill>
                <a:latin typeface="Arial"/>
                <a:ea typeface="Arial"/>
                <a:cs typeface="Arial"/>
                <a:sym typeface="Arial"/>
              </a:rPr>
              <a:t>Horizon Europe Budget: €95.5 billion (2021-2027)</a:t>
            </a:r>
            <a:endParaRPr/>
          </a:p>
          <a:p>
            <a:pPr marL="0" marR="0" lvl="0" indent="0" algn="l" rtl="0">
              <a:lnSpc>
                <a:spcPct val="141666"/>
              </a:lnSpc>
              <a:spcBef>
                <a:spcPts val="0"/>
              </a:spcBef>
              <a:spcAft>
                <a:spcPts val="0"/>
              </a:spcAft>
              <a:buClr>
                <a:schemeClr val="dk1"/>
              </a:buClr>
              <a:buSzPts val="2400"/>
              <a:buFont typeface="Arial"/>
              <a:buNone/>
            </a:pPr>
            <a:r>
              <a:rPr lang="de-AT" sz="2400" b="0">
                <a:solidFill>
                  <a:schemeClr val="dk1"/>
                </a:solidFill>
                <a:latin typeface="Arial"/>
                <a:ea typeface="Arial"/>
                <a:cs typeface="Arial"/>
                <a:sym typeface="Arial"/>
              </a:rPr>
              <a:t>(including €5.4 billion from NGEU – Next Generation Europe – programme of EU for Recovery from COVID-19 crisis)</a:t>
            </a:r>
            <a:endParaRPr/>
          </a:p>
          <a:p>
            <a:pPr marL="0" marR="0" lvl="0" indent="0" algn="l" rtl="0">
              <a:lnSpc>
                <a:spcPct val="100000"/>
              </a:lnSpc>
              <a:spcBef>
                <a:spcPts val="0"/>
              </a:spcBef>
              <a:spcAft>
                <a:spcPts val="0"/>
              </a:spcAft>
              <a:buClr>
                <a:schemeClr val="accent2"/>
              </a:buClr>
              <a:buSzPts val="3600"/>
              <a:buFont typeface="Arial"/>
              <a:buNone/>
            </a:pPr>
            <a:endParaRPr sz="3600" b="1">
              <a:solidFill>
                <a:schemeClr val="accent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343" name="Google Shape;343;p12"/>
          <p:cNvGrpSpPr/>
          <p:nvPr/>
        </p:nvGrpSpPr>
        <p:grpSpPr>
          <a:xfrm>
            <a:off x="831086" y="3001909"/>
            <a:ext cx="654782" cy="651365"/>
            <a:chOff x="831086" y="3001909"/>
            <a:chExt cx="654782" cy="651365"/>
          </a:xfrm>
        </p:grpSpPr>
        <p:sp>
          <p:nvSpPr>
            <p:cNvPr id="344" name="Google Shape;344;p12"/>
            <p:cNvSpPr/>
            <p:nvPr/>
          </p:nvSpPr>
          <p:spPr>
            <a:xfrm>
              <a:off x="834477" y="3005274"/>
              <a:ext cx="648000" cy="648000"/>
            </a:xfrm>
            <a:prstGeom prst="ellipse">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45" name="Google Shape;345;p12"/>
            <p:cNvPicPr preferRelativeResize="0"/>
            <p:nvPr/>
          </p:nvPicPr>
          <p:blipFill rotWithShape="1">
            <a:blip r:embed="rId3">
              <a:alphaModFix/>
            </a:blip>
            <a:srcRect r="7855" b="8967"/>
            <a:stretch/>
          </p:blipFill>
          <p:spPr>
            <a:xfrm>
              <a:off x="831086" y="3001909"/>
              <a:ext cx="654782" cy="646874"/>
            </a:xfrm>
            <a:prstGeom prst="rect">
              <a:avLst/>
            </a:prstGeom>
            <a:noFill/>
            <a:ln>
              <a:noFill/>
            </a:ln>
          </p:spPr>
        </p:pic>
      </p:grpSp>
      <p:sp>
        <p:nvSpPr>
          <p:cNvPr id="346" name="Google Shape;346;p12"/>
          <p:cNvSpPr txBox="1"/>
          <p:nvPr/>
        </p:nvSpPr>
        <p:spPr>
          <a:xfrm>
            <a:off x="838800" y="468000"/>
            <a:ext cx="5367000" cy="885601"/>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chemeClr val="dk2"/>
              </a:buClr>
              <a:buSzPts val="3200"/>
              <a:buFont typeface="Arial"/>
              <a:buNone/>
            </a:pPr>
            <a:r>
              <a:rPr lang="de-AT" sz="3200" b="1">
                <a:solidFill>
                  <a:schemeClr val="dk2"/>
                </a:solidFill>
                <a:latin typeface="Arial"/>
                <a:ea typeface="Arial"/>
                <a:cs typeface="Arial"/>
                <a:sym typeface="Arial"/>
              </a:rPr>
              <a:t>Lessons Learned</a:t>
            </a:r>
            <a:endParaRPr/>
          </a:p>
          <a:p>
            <a:pPr marL="0" marR="0" lvl="0" indent="0" algn="l" rtl="0">
              <a:lnSpc>
                <a:spcPct val="100000"/>
              </a:lnSpc>
              <a:spcBef>
                <a:spcPts val="0"/>
              </a:spcBef>
              <a:spcAft>
                <a:spcPts val="0"/>
              </a:spcAft>
              <a:buClr>
                <a:schemeClr val="dk1"/>
              </a:buClr>
              <a:buSzPts val="2200"/>
              <a:buFont typeface="Arial"/>
              <a:buNone/>
            </a:pPr>
            <a:r>
              <a:rPr lang="de-AT" sz="2200" b="0">
                <a:solidFill>
                  <a:schemeClr val="dk1"/>
                </a:solidFill>
                <a:latin typeface="Arial"/>
                <a:ea typeface="Arial"/>
                <a:cs typeface="Arial"/>
                <a:sym typeface="Arial"/>
              </a:rPr>
              <a:t>from Horizon 2020 Interim Evaluation</a:t>
            </a:r>
            <a:endParaRPr sz="2200" b="0">
              <a:solidFill>
                <a:schemeClr val="dk1"/>
              </a:solidFill>
              <a:latin typeface="Arial"/>
              <a:ea typeface="Arial"/>
              <a:cs typeface="Arial"/>
              <a:sym typeface="Arial"/>
            </a:endParaRPr>
          </a:p>
        </p:txBody>
      </p:sp>
      <p:sp>
        <p:nvSpPr>
          <p:cNvPr id="347" name="Google Shape;347;p12"/>
          <p:cNvSpPr txBox="1">
            <a:spLocks noGrp="1"/>
          </p:cNvSpPr>
          <p:nvPr>
            <p:ph type="title"/>
          </p:nvPr>
        </p:nvSpPr>
        <p:spPr>
          <a:xfrm>
            <a:off x="6828268" y="468000"/>
            <a:ext cx="4401817" cy="885139"/>
          </a:xfrm>
          <a:prstGeom prst="rect">
            <a:avLst/>
          </a:prstGeom>
          <a:noFill/>
          <a:ln>
            <a:noFill/>
          </a:ln>
        </p:spPr>
        <p:txBody>
          <a:bodyPr spcFirstLastPara="1" wrap="square" lIns="91425" tIns="45700" rIns="91425" bIns="0" anchor="t" anchorCtr="0">
            <a:normAutofit fontScale="90000"/>
          </a:bodyPr>
          <a:lstStyle/>
          <a:p>
            <a:pPr marL="0" lvl="0" indent="0" algn="l" rtl="0">
              <a:lnSpc>
                <a:spcPct val="100000"/>
              </a:lnSpc>
              <a:spcBef>
                <a:spcPts val="0"/>
              </a:spcBef>
              <a:spcAft>
                <a:spcPts val="0"/>
              </a:spcAft>
              <a:buClr>
                <a:schemeClr val="dk2"/>
              </a:buClr>
              <a:buSzPct val="150000"/>
              <a:buFont typeface="Arial"/>
              <a:buNone/>
            </a:pPr>
            <a:r>
              <a:rPr lang="de-AT">
                <a:solidFill>
                  <a:schemeClr val="dk2"/>
                </a:solidFill>
                <a:latin typeface="Arial"/>
                <a:ea typeface="Arial"/>
                <a:cs typeface="Arial"/>
                <a:sym typeface="Arial"/>
              </a:rPr>
              <a:t>Key Novelties</a:t>
            </a:r>
            <a:br>
              <a:rPr lang="de-AT">
                <a:solidFill>
                  <a:schemeClr val="dk2"/>
                </a:solidFill>
                <a:latin typeface="Arial"/>
                <a:ea typeface="Arial"/>
                <a:cs typeface="Arial"/>
                <a:sym typeface="Arial"/>
              </a:rPr>
            </a:br>
            <a:r>
              <a:rPr lang="de-AT" sz="2400" b="0">
                <a:solidFill>
                  <a:schemeClr val="dk1"/>
                </a:solidFill>
                <a:latin typeface="Arial"/>
                <a:ea typeface="Arial"/>
                <a:cs typeface="Arial"/>
                <a:sym typeface="Arial"/>
              </a:rPr>
              <a:t>in Horizon Europe</a:t>
            </a:r>
            <a:endParaRPr sz="2400" b="0">
              <a:solidFill>
                <a:schemeClr val="dk1"/>
              </a:solidFill>
            </a:endParaRPr>
          </a:p>
        </p:txBody>
      </p:sp>
      <p:sp>
        <p:nvSpPr>
          <p:cNvPr id="348" name="Google Shape;348;p12"/>
          <p:cNvSpPr/>
          <p:nvPr/>
        </p:nvSpPr>
        <p:spPr>
          <a:xfrm>
            <a:off x="6910085" y="1652303"/>
            <a:ext cx="4320000" cy="43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1">
                <a:solidFill>
                  <a:schemeClr val="lt1"/>
                </a:solidFill>
                <a:latin typeface="Arial"/>
                <a:ea typeface="Arial"/>
                <a:cs typeface="Arial"/>
                <a:sym typeface="Arial"/>
              </a:rPr>
              <a:t>European Innovation Council</a:t>
            </a:r>
            <a:endParaRPr/>
          </a:p>
        </p:txBody>
      </p:sp>
      <p:sp>
        <p:nvSpPr>
          <p:cNvPr id="349" name="Google Shape;349;p12"/>
          <p:cNvSpPr/>
          <p:nvPr/>
        </p:nvSpPr>
        <p:spPr>
          <a:xfrm>
            <a:off x="6910085" y="2372947"/>
            <a:ext cx="4320000" cy="43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1">
                <a:solidFill>
                  <a:schemeClr val="lt1"/>
                </a:solidFill>
                <a:latin typeface="Arial"/>
                <a:ea typeface="Arial"/>
                <a:cs typeface="Arial"/>
                <a:sym typeface="Arial"/>
              </a:rPr>
              <a:t>EU Missions</a:t>
            </a:r>
            <a:endParaRPr/>
          </a:p>
        </p:txBody>
      </p:sp>
      <p:sp>
        <p:nvSpPr>
          <p:cNvPr id="350" name="Google Shape;350;p12"/>
          <p:cNvSpPr/>
          <p:nvPr/>
        </p:nvSpPr>
        <p:spPr>
          <a:xfrm>
            <a:off x="6910085" y="3127348"/>
            <a:ext cx="4320000" cy="43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1">
                <a:solidFill>
                  <a:schemeClr val="lt1"/>
                </a:solidFill>
                <a:latin typeface="Arial"/>
                <a:ea typeface="Arial"/>
                <a:cs typeface="Arial"/>
                <a:sym typeface="Arial"/>
              </a:rPr>
              <a:t>New approach to partnerships</a:t>
            </a:r>
            <a:endParaRPr/>
          </a:p>
        </p:txBody>
      </p:sp>
      <p:sp>
        <p:nvSpPr>
          <p:cNvPr id="351" name="Google Shape;351;p12"/>
          <p:cNvSpPr/>
          <p:nvPr/>
        </p:nvSpPr>
        <p:spPr>
          <a:xfrm>
            <a:off x="6910085" y="3852478"/>
            <a:ext cx="4320000" cy="43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1">
                <a:solidFill>
                  <a:schemeClr val="lt1"/>
                </a:solidFill>
                <a:latin typeface="Arial"/>
                <a:ea typeface="Arial"/>
                <a:cs typeface="Arial"/>
                <a:sym typeface="Arial"/>
              </a:rPr>
              <a:t>Open science policy</a:t>
            </a:r>
            <a:endParaRPr/>
          </a:p>
        </p:txBody>
      </p:sp>
      <p:sp>
        <p:nvSpPr>
          <p:cNvPr id="352" name="Google Shape;352;p12"/>
          <p:cNvSpPr/>
          <p:nvPr/>
        </p:nvSpPr>
        <p:spPr>
          <a:xfrm>
            <a:off x="6910085" y="5327523"/>
            <a:ext cx="4320000" cy="43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1">
                <a:solidFill>
                  <a:schemeClr val="lt1"/>
                </a:solidFill>
                <a:latin typeface="Arial"/>
                <a:ea typeface="Arial"/>
                <a:cs typeface="Arial"/>
                <a:sym typeface="Arial"/>
              </a:rPr>
              <a:t>Spreading Excellence</a:t>
            </a:r>
            <a:endParaRPr/>
          </a:p>
        </p:txBody>
      </p:sp>
      <p:pic>
        <p:nvPicPr>
          <p:cNvPr id="353" name="Google Shape;353;p12"/>
          <p:cNvPicPr preferRelativeResize="0"/>
          <p:nvPr/>
        </p:nvPicPr>
        <p:blipFill rotWithShape="1">
          <a:blip r:embed="rId4">
            <a:alphaModFix/>
          </a:blip>
          <a:srcRect/>
          <a:stretch/>
        </p:blipFill>
        <p:spPr>
          <a:xfrm>
            <a:off x="763926" y="1455752"/>
            <a:ext cx="791326" cy="789103"/>
          </a:xfrm>
          <a:prstGeom prst="rect">
            <a:avLst/>
          </a:prstGeom>
          <a:noFill/>
          <a:ln>
            <a:noFill/>
          </a:ln>
        </p:spPr>
      </p:pic>
      <p:pic>
        <p:nvPicPr>
          <p:cNvPr id="354" name="Google Shape;354;p12"/>
          <p:cNvPicPr preferRelativeResize="0"/>
          <p:nvPr/>
        </p:nvPicPr>
        <p:blipFill rotWithShape="1">
          <a:blip r:embed="rId5">
            <a:alphaModFix/>
          </a:blip>
          <a:srcRect/>
          <a:stretch/>
        </p:blipFill>
        <p:spPr>
          <a:xfrm>
            <a:off x="763926" y="2194396"/>
            <a:ext cx="789103" cy="789103"/>
          </a:xfrm>
          <a:prstGeom prst="rect">
            <a:avLst/>
          </a:prstGeom>
          <a:noFill/>
          <a:ln>
            <a:noFill/>
          </a:ln>
        </p:spPr>
      </p:pic>
      <p:pic>
        <p:nvPicPr>
          <p:cNvPr id="355" name="Google Shape;355;p12"/>
          <p:cNvPicPr preferRelativeResize="0"/>
          <p:nvPr/>
        </p:nvPicPr>
        <p:blipFill rotWithShape="1">
          <a:blip r:embed="rId6">
            <a:alphaModFix/>
          </a:blip>
          <a:srcRect/>
          <a:stretch/>
        </p:blipFill>
        <p:spPr>
          <a:xfrm>
            <a:off x="763926" y="4412738"/>
            <a:ext cx="789103" cy="789103"/>
          </a:xfrm>
          <a:prstGeom prst="rect">
            <a:avLst/>
          </a:prstGeom>
          <a:noFill/>
          <a:ln>
            <a:noFill/>
          </a:ln>
        </p:spPr>
      </p:pic>
      <p:pic>
        <p:nvPicPr>
          <p:cNvPr id="356" name="Google Shape;356;p12"/>
          <p:cNvPicPr preferRelativeResize="0"/>
          <p:nvPr/>
        </p:nvPicPr>
        <p:blipFill rotWithShape="1">
          <a:blip r:embed="rId7">
            <a:alphaModFix/>
          </a:blip>
          <a:srcRect/>
          <a:stretch/>
        </p:blipFill>
        <p:spPr>
          <a:xfrm>
            <a:off x="763926" y="3671684"/>
            <a:ext cx="791326" cy="789103"/>
          </a:xfrm>
          <a:prstGeom prst="rect">
            <a:avLst/>
          </a:prstGeom>
          <a:noFill/>
          <a:ln>
            <a:noFill/>
          </a:ln>
        </p:spPr>
      </p:pic>
      <p:pic>
        <p:nvPicPr>
          <p:cNvPr id="357" name="Google Shape;357;p12"/>
          <p:cNvPicPr preferRelativeResize="0"/>
          <p:nvPr/>
        </p:nvPicPr>
        <p:blipFill rotWithShape="1">
          <a:blip r:embed="rId8">
            <a:alphaModFix/>
          </a:blip>
          <a:srcRect/>
          <a:stretch/>
        </p:blipFill>
        <p:spPr>
          <a:xfrm>
            <a:off x="763926" y="5148972"/>
            <a:ext cx="789103" cy="789103"/>
          </a:xfrm>
          <a:prstGeom prst="rect">
            <a:avLst/>
          </a:prstGeom>
          <a:noFill/>
          <a:ln>
            <a:noFill/>
          </a:ln>
        </p:spPr>
      </p:pic>
      <p:sp>
        <p:nvSpPr>
          <p:cNvPr id="358" name="Google Shape;358;p12"/>
          <p:cNvSpPr/>
          <p:nvPr/>
        </p:nvSpPr>
        <p:spPr>
          <a:xfrm>
            <a:off x="1562049" y="1636854"/>
            <a:ext cx="4320000" cy="4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AT" sz="1800" b="1">
                <a:solidFill>
                  <a:schemeClr val="dk1"/>
                </a:solidFill>
                <a:latin typeface="Arial"/>
                <a:ea typeface="Arial"/>
                <a:cs typeface="Arial"/>
                <a:sym typeface="Arial"/>
              </a:rPr>
              <a:t>Support breakthrough innovation</a:t>
            </a:r>
            <a:endParaRPr/>
          </a:p>
        </p:txBody>
      </p:sp>
      <p:sp>
        <p:nvSpPr>
          <p:cNvPr id="359" name="Google Shape;359;p12"/>
          <p:cNvSpPr/>
          <p:nvPr/>
        </p:nvSpPr>
        <p:spPr>
          <a:xfrm>
            <a:off x="1562049" y="2248510"/>
            <a:ext cx="4320000" cy="660211"/>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AT" sz="1800" b="1">
                <a:solidFill>
                  <a:schemeClr val="dk1"/>
                </a:solidFill>
                <a:latin typeface="Arial"/>
                <a:ea typeface="Arial"/>
                <a:cs typeface="Arial"/>
                <a:sym typeface="Arial"/>
              </a:rPr>
              <a:t>Create more impact through mission-orientation and citizens' involvement</a:t>
            </a:r>
            <a:endParaRPr/>
          </a:p>
        </p:txBody>
      </p:sp>
      <p:sp>
        <p:nvSpPr>
          <p:cNvPr id="360" name="Google Shape;360;p12"/>
          <p:cNvSpPr/>
          <p:nvPr/>
        </p:nvSpPr>
        <p:spPr>
          <a:xfrm>
            <a:off x="1562049" y="4591289"/>
            <a:ext cx="4320000" cy="4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AT" sz="1800" b="1">
                <a:solidFill>
                  <a:schemeClr val="dk1"/>
                </a:solidFill>
                <a:latin typeface="Arial"/>
                <a:ea typeface="Arial"/>
                <a:cs typeface="Arial"/>
                <a:sym typeface="Arial"/>
              </a:rPr>
              <a:t>Strengthen international cooperation</a:t>
            </a:r>
            <a:endParaRPr/>
          </a:p>
        </p:txBody>
      </p:sp>
      <p:sp>
        <p:nvSpPr>
          <p:cNvPr id="361" name="Google Shape;361;p12"/>
          <p:cNvSpPr/>
          <p:nvPr/>
        </p:nvSpPr>
        <p:spPr>
          <a:xfrm>
            <a:off x="1562049" y="3850235"/>
            <a:ext cx="4320000" cy="4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AT" sz="1800" b="1">
                <a:solidFill>
                  <a:schemeClr val="dk1"/>
                </a:solidFill>
                <a:latin typeface="Arial"/>
                <a:ea typeface="Arial"/>
                <a:cs typeface="Arial"/>
                <a:sym typeface="Arial"/>
              </a:rPr>
              <a:t>Reinforce openness</a:t>
            </a:r>
            <a:endParaRPr/>
          </a:p>
        </p:txBody>
      </p:sp>
      <p:sp>
        <p:nvSpPr>
          <p:cNvPr id="362" name="Google Shape;362;p12"/>
          <p:cNvSpPr/>
          <p:nvPr/>
        </p:nvSpPr>
        <p:spPr>
          <a:xfrm>
            <a:off x="1562049" y="3119213"/>
            <a:ext cx="4320000" cy="4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AT" sz="1800" b="1">
                <a:solidFill>
                  <a:schemeClr val="dk1"/>
                </a:solidFill>
                <a:latin typeface="Arial"/>
                <a:ea typeface="Arial"/>
                <a:cs typeface="Arial"/>
                <a:sym typeface="Arial"/>
              </a:rPr>
              <a:t>Rationalise partnerships’ landscape</a:t>
            </a:r>
            <a:endParaRPr/>
          </a:p>
        </p:txBody>
      </p:sp>
      <p:sp>
        <p:nvSpPr>
          <p:cNvPr id="363" name="Google Shape;363;p12"/>
          <p:cNvSpPr/>
          <p:nvPr/>
        </p:nvSpPr>
        <p:spPr>
          <a:xfrm>
            <a:off x="1562049" y="5327523"/>
            <a:ext cx="4320000" cy="43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de-AT" sz="1800" b="1">
                <a:solidFill>
                  <a:schemeClr val="dk1"/>
                </a:solidFill>
                <a:latin typeface="Arial"/>
                <a:ea typeface="Arial"/>
                <a:cs typeface="Arial"/>
                <a:sym typeface="Arial"/>
              </a:rPr>
              <a:t>Encourage participation </a:t>
            </a:r>
            <a:endParaRPr/>
          </a:p>
        </p:txBody>
      </p:sp>
      <p:grpSp>
        <p:nvGrpSpPr>
          <p:cNvPr id="364" name="Google Shape;364;p12"/>
          <p:cNvGrpSpPr/>
          <p:nvPr/>
        </p:nvGrpSpPr>
        <p:grpSpPr>
          <a:xfrm>
            <a:off x="6016286" y="1673814"/>
            <a:ext cx="617139" cy="4060309"/>
            <a:chOff x="5958230" y="1673814"/>
            <a:chExt cx="617139" cy="4060309"/>
          </a:xfrm>
        </p:grpSpPr>
        <p:sp>
          <p:nvSpPr>
            <p:cNvPr id="365" name="Google Shape;365;p12"/>
            <p:cNvSpPr/>
            <p:nvPr/>
          </p:nvSpPr>
          <p:spPr>
            <a:xfrm>
              <a:off x="5958230" y="1673814"/>
              <a:ext cx="617139" cy="352978"/>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6" name="Google Shape;366;p12"/>
            <p:cNvSpPr/>
            <p:nvPr/>
          </p:nvSpPr>
          <p:spPr>
            <a:xfrm>
              <a:off x="5958230" y="2414456"/>
              <a:ext cx="617139" cy="352978"/>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7" name="Google Shape;367;p12"/>
            <p:cNvSpPr/>
            <p:nvPr/>
          </p:nvSpPr>
          <p:spPr>
            <a:xfrm>
              <a:off x="5958230" y="3164955"/>
              <a:ext cx="617139" cy="352978"/>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8" name="Google Shape;368;p12"/>
            <p:cNvSpPr/>
            <p:nvPr/>
          </p:nvSpPr>
          <p:spPr>
            <a:xfrm>
              <a:off x="5958230" y="3906203"/>
              <a:ext cx="617139" cy="352978"/>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9" name="Google Shape;369;p12"/>
            <p:cNvSpPr/>
            <p:nvPr/>
          </p:nvSpPr>
          <p:spPr>
            <a:xfrm>
              <a:off x="5958230" y="4643240"/>
              <a:ext cx="617139" cy="352978"/>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70" name="Google Shape;370;p12"/>
            <p:cNvSpPr/>
            <p:nvPr/>
          </p:nvSpPr>
          <p:spPr>
            <a:xfrm>
              <a:off x="5958230" y="5381145"/>
              <a:ext cx="617139" cy="352978"/>
            </a:xfrm>
            <a:prstGeom prst="rightArrow">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71" name="Google Shape;371;p12"/>
          <p:cNvSpPr/>
          <p:nvPr/>
        </p:nvSpPr>
        <p:spPr>
          <a:xfrm>
            <a:off x="6910085" y="4576454"/>
            <a:ext cx="4320000" cy="432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b="1">
                <a:solidFill>
                  <a:schemeClr val="lt1"/>
                </a:solidFill>
                <a:latin typeface="Arial"/>
                <a:ea typeface="Arial"/>
                <a:cs typeface="Arial"/>
                <a:sym typeface="Arial"/>
              </a:rPr>
              <a:t>Extended association possibilities</a:t>
            </a:r>
            <a:endParaRPr/>
          </a:p>
        </p:txBody>
      </p:sp>
      <p:pic>
        <p:nvPicPr>
          <p:cNvPr id="372" name="Google Shape;372;p12"/>
          <p:cNvPicPr preferRelativeResize="0"/>
          <p:nvPr/>
        </p:nvPicPr>
        <p:blipFill rotWithShape="1">
          <a:blip r:embed="rId9">
            <a:alphaModFix/>
          </a:blip>
          <a:srcRect/>
          <a:stretch/>
        </p:blipFill>
        <p:spPr>
          <a:xfrm>
            <a:off x="38371" y="3624587"/>
            <a:ext cx="721476" cy="7242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3"/>
          <p:cNvSpPr txBox="1"/>
          <p:nvPr/>
        </p:nvSpPr>
        <p:spPr>
          <a:xfrm>
            <a:off x="8113800" y="3948809"/>
            <a:ext cx="2880000" cy="17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3200"/>
              <a:buFont typeface="Arial"/>
              <a:buNone/>
            </a:pPr>
            <a:r>
              <a:rPr lang="de-AT" sz="3200" b="1">
                <a:solidFill>
                  <a:schemeClr val="dk2"/>
                </a:solidFill>
                <a:latin typeface="Arial"/>
                <a:ea typeface="Arial"/>
                <a:cs typeface="Arial"/>
                <a:sym typeface="Arial"/>
              </a:rPr>
              <a:t>19%</a:t>
            </a:r>
            <a:endParaRPr/>
          </a:p>
          <a:p>
            <a:pPr marL="0" marR="0" lvl="0" indent="0" algn="ctr" rtl="0">
              <a:spcBef>
                <a:spcPts val="0"/>
              </a:spcBef>
              <a:spcAft>
                <a:spcPts val="0"/>
              </a:spcAft>
              <a:buClr>
                <a:schemeClr val="accent2"/>
              </a:buClr>
              <a:buSzPts val="1800"/>
              <a:buFont typeface="Arial"/>
              <a:buNone/>
            </a:pPr>
            <a:r>
              <a:rPr lang="de-AT" sz="1800" b="0">
                <a:solidFill>
                  <a:schemeClr val="dk1"/>
                </a:solidFill>
                <a:latin typeface="Arial"/>
                <a:ea typeface="Arial"/>
                <a:cs typeface="Arial"/>
                <a:sym typeface="Arial"/>
              </a:rPr>
              <a:t>estimated labour productivity increase in funded companies </a:t>
            </a:r>
            <a:r>
              <a:rPr lang="de-AT" sz="1800" b="1">
                <a:solidFill>
                  <a:srgbClr val="024B9C"/>
                </a:solidFill>
                <a:latin typeface="Arial"/>
                <a:ea typeface="Arial"/>
                <a:cs typeface="Arial"/>
                <a:sym typeface="Arial"/>
              </a:rPr>
              <a:t>thanks to the programme</a:t>
            </a:r>
            <a:r>
              <a:rPr lang="de-AT" sz="1800" b="1" i="1">
                <a:solidFill>
                  <a:schemeClr val="dk1"/>
                </a:solidFill>
                <a:latin typeface="Arial"/>
                <a:ea typeface="Arial"/>
                <a:cs typeface="Arial"/>
                <a:sym typeface="Arial"/>
              </a:rPr>
              <a:t>*</a:t>
            </a:r>
            <a:endParaRPr sz="1800" b="1">
              <a:solidFill>
                <a:schemeClr val="dk1"/>
              </a:solidFill>
              <a:latin typeface="Arial"/>
              <a:ea typeface="Arial"/>
              <a:cs typeface="Arial"/>
              <a:sym typeface="Arial"/>
            </a:endParaRPr>
          </a:p>
        </p:txBody>
      </p:sp>
      <p:sp>
        <p:nvSpPr>
          <p:cNvPr id="379" name="Google Shape;379;p13"/>
          <p:cNvSpPr txBox="1"/>
          <p:nvPr/>
        </p:nvSpPr>
        <p:spPr>
          <a:xfrm>
            <a:off x="1007411" y="3948809"/>
            <a:ext cx="2880000" cy="17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3200"/>
              <a:buFont typeface="Arial"/>
              <a:buNone/>
            </a:pPr>
            <a:r>
              <a:rPr lang="de-AT" sz="3200" b="1">
                <a:solidFill>
                  <a:schemeClr val="dk2"/>
                </a:solidFill>
                <a:latin typeface="Arial"/>
                <a:ea typeface="Arial"/>
                <a:cs typeface="Arial"/>
                <a:sym typeface="Arial"/>
              </a:rPr>
              <a:t>84%</a:t>
            </a:r>
            <a:endParaRPr/>
          </a:p>
          <a:p>
            <a:pPr marL="0" marR="0" lvl="0" indent="0" algn="ctr" rtl="0">
              <a:spcBef>
                <a:spcPts val="0"/>
              </a:spcBef>
              <a:spcAft>
                <a:spcPts val="0"/>
              </a:spcAft>
              <a:buClr>
                <a:schemeClr val="accent2"/>
              </a:buClr>
              <a:buSzPts val="1800"/>
              <a:buFont typeface="Arial"/>
              <a:buNone/>
            </a:pPr>
            <a:r>
              <a:rPr lang="de-AT" sz="1800" b="0">
                <a:solidFill>
                  <a:schemeClr val="dk1"/>
                </a:solidFill>
                <a:latin typeface="Arial"/>
                <a:ea typeface="Arial"/>
                <a:cs typeface="Arial"/>
                <a:sym typeface="Arial"/>
              </a:rPr>
              <a:t>of investments address Sustainable Development Goals; </a:t>
            </a:r>
            <a:r>
              <a:rPr lang="de-AT" sz="2000" b="1">
                <a:solidFill>
                  <a:schemeClr val="dk2"/>
                </a:solidFill>
                <a:latin typeface="Arial"/>
                <a:ea typeface="Arial"/>
                <a:cs typeface="Arial"/>
                <a:sym typeface="Arial"/>
              </a:rPr>
              <a:t>30% address climate change</a:t>
            </a:r>
            <a:endParaRPr sz="1800" b="0">
              <a:solidFill>
                <a:schemeClr val="dk1"/>
              </a:solidFill>
              <a:latin typeface="Arial"/>
              <a:ea typeface="Arial"/>
              <a:cs typeface="Arial"/>
              <a:sym typeface="Arial"/>
            </a:endParaRPr>
          </a:p>
        </p:txBody>
      </p:sp>
      <p:sp>
        <p:nvSpPr>
          <p:cNvPr id="380" name="Google Shape;380;p13"/>
          <p:cNvSpPr txBox="1"/>
          <p:nvPr/>
        </p:nvSpPr>
        <p:spPr>
          <a:xfrm>
            <a:off x="8113800" y="1920608"/>
            <a:ext cx="2880000" cy="17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3200"/>
              <a:buFont typeface="Arial"/>
              <a:buNone/>
            </a:pPr>
            <a:r>
              <a:rPr lang="de-AT" sz="3200" b="1">
                <a:solidFill>
                  <a:schemeClr val="dk2"/>
                </a:solidFill>
                <a:latin typeface="Arial"/>
                <a:ea typeface="Arial"/>
                <a:cs typeface="Arial"/>
                <a:sym typeface="Arial"/>
              </a:rPr>
              <a:t>€48.2 million </a:t>
            </a:r>
            <a:endParaRPr/>
          </a:p>
          <a:p>
            <a:pPr marL="0" marR="0" lvl="0" indent="0" algn="ctr" rtl="0">
              <a:spcBef>
                <a:spcPts val="0"/>
              </a:spcBef>
              <a:spcAft>
                <a:spcPts val="0"/>
              </a:spcAft>
              <a:buClr>
                <a:schemeClr val="accent2"/>
              </a:buClr>
              <a:buSzPts val="1800"/>
              <a:buFont typeface="Arial"/>
              <a:buNone/>
            </a:pPr>
            <a:r>
              <a:rPr lang="de-AT" sz="1800" b="0">
                <a:solidFill>
                  <a:schemeClr val="dk1"/>
                </a:solidFill>
                <a:latin typeface="Arial"/>
                <a:ea typeface="Arial"/>
                <a:cs typeface="Arial"/>
                <a:sym typeface="Arial"/>
              </a:rPr>
              <a:t>Directed to coronavirus R&amp;I just </a:t>
            </a:r>
            <a:r>
              <a:rPr lang="de-AT" sz="1800" b="1">
                <a:solidFill>
                  <a:schemeClr val="dk2"/>
                </a:solidFill>
                <a:latin typeface="Arial"/>
                <a:ea typeface="Arial"/>
                <a:cs typeface="Arial"/>
                <a:sym typeface="Arial"/>
              </a:rPr>
              <a:t>seven days </a:t>
            </a:r>
            <a:br>
              <a:rPr lang="de-AT" sz="1800" b="1">
                <a:solidFill>
                  <a:schemeClr val="dk2"/>
                </a:solidFill>
                <a:latin typeface="Arial"/>
                <a:ea typeface="Arial"/>
                <a:cs typeface="Arial"/>
                <a:sym typeface="Arial"/>
              </a:rPr>
            </a:br>
            <a:r>
              <a:rPr lang="de-AT" sz="1800" b="1">
                <a:solidFill>
                  <a:schemeClr val="dk2"/>
                </a:solidFill>
                <a:latin typeface="Arial"/>
                <a:ea typeface="Arial"/>
                <a:cs typeface="Arial"/>
                <a:sym typeface="Arial"/>
              </a:rPr>
              <a:t>after the first </a:t>
            </a:r>
            <a:br>
              <a:rPr lang="de-AT" sz="1800" b="1">
                <a:solidFill>
                  <a:schemeClr val="dk2"/>
                </a:solidFill>
                <a:latin typeface="Arial"/>
                <a:ea typeface="Arial"/>
                <a:cs typeface="Arial"/>
                <a:sym typeface="Arial"/>
              </a:rPr>
            </a:br>
            <a:r>
              <a:rPr lang="de-AT" sz="1800" b="1">
                <a:solidFill>
                  <a:schemeClr val="dk2"/>
                </a:solidFill>
                <a:latin typeface="Arial"/>
                <a:ea typeface="Arial"/>
                <a:cs typeface="Arial"/>
                <a:sym typeface="Arial"/>
              </a:rPr>
              <a:t>EU case</a:t>
            </a:r>
            <a:r>
              <a:rPr lang="de-AT" sz="1800" b="1">
                <a:solidFill>
                  <a:schemeClr val="accent4"/>
                </a:solidFill>
                <a:latin typeface="Arial"/>
                <a:ea typeface="Arial"/>
                <a:cs typeface="Arial"/>
                <a:sym typeface="Arial"/>
              </a:rPr>
              <a:t> </a:t>
            </a:r>
            <a:r>
              <a:rPr lang="de-AT" sz="1800" b="0">
                <a:solidFill>
                  <a:schemeClr val="dk1"/>
                </a:solidFill>
                <a:latin typeface="Arial"/>
                <a:ea typeface="Arial"/>
                <a:cs typeface="Arial"/>
                <a:sym typeface="Arial"/>
              </a:rPr>
              <a:t>reported</a:t>
            </a:r>
            <a:endParaRPr sz="1800" b="0">
              <a:solidFill>
                <a:schemeClr val="dk1"/>
              </a:solidFill>
              <a:latin typeface="Arial"/>
              <a:ea typeface="Arial"/>
              <a:cs typeface="Arial"/>
              <a:sym typeface="Arial"/>
            </a:endParaRPr>
          </a:p>
        </p:txBody>
      </p:sp>
      <p:sp>
        <p:nvSpPr>
          <p:cNvPr id="381" name="Google Shape;381;p13"/>
          <p:cNvSpPr txBox="1"/>
          <p:nvPr/>
        </p:nvSpPr>
        <p:spPr>
          <a:xfrm>
            <a:off x="1007411" y="1920608"/>
            <a:ext cx="2880000" cy="17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3200"/>
              <a:buFont typeface="Arial"/>
              <a:buNone/>
            </a:pPr>
            <a:r>
              <a:rPr lang="de-AT" sz="3200" b="1">
                <a:solidFill>
                  <a:schemeClr val="dk2"/>
                </a:solidFill>
                <a:latin typeface="Arial"/>
                <a:ea typeface="Arial"/>
                <a:cs typeface="Arial"/>
                <a:sym typeface="Arial"/>
              </a:rPr>
              <a:t>1.5 million </a:t>
            </a:r>
            <a:endParaRPr/>
          </a:p>
          <a:p>
            <a:pPr marL="0" marR="0" lvl="0" indent="0" algn="ctr" rtl="0">
              <a:spcBef>
                <a:spcPts val="0"/>
              </a:spcBef>
              <a:spcAft>
                <a:spcPts val="0"/>
              </a:spcAft>
              <a:buClr>
                <a:schemeClr val="accent2"/>
              </a:buClr>
              <a:buSzPts val="1800"/>
              <a:buFont typeface="Arial"/>
              <a:buNone/>
            </a:pPr>
            <a:r>
              <a:rPr lang="de-AT" sz="1800" b="0">
                <a:solidFill>
                  <a:schemeClr val="dk1"/>
                </a:solidFill>
                <a:latin typeface="Arial"/>
                <a:ea typeface="Arial"/>
                <a:cs typeface="Arial"/>
                <a:sym typeface="Arial"/>
              </a:rPr>
              <a:t>Collaborations from</a:t>
            </a:r>
            <a:br>
              <a:rPr lang="de-AT" sz="1800" b="0">
                <a:solidFill>
                  <a:schemeClr val="dk1"/>
                </a:solidFill>
                <a:latin typeface="Arial"/>
                <a:ea typeface="Arial"/>
                <a:cs typeface="Arial"/>
                <a:sym typeface="Arial"/>
              </a:rPr>
            </a:br>
            <a:r>
              <a:rPr lang="de-AT" sz="1800" b="0">
                <a:solidFill>
                  <a:schemeClr val="dk1"/>
                </a:solidFill>
                <a:latin typeface="Arial"/>
                <a:ea typeface="Arial"/>
                <a:cs typeface="Arial"/>
                <a:sym typeface="Arial"/>
              </a:rPr>
              <a:t> more than </a:t>
            </a:r>
            <a:br>
              <a:rPr lang="de-AT" sz="1800" b="0">
                <a:solidFill>
                  <a:schemeClr val="dk1"/>
                </a:solidFill>
                <a:latin typeface="Arial"/>
                <a:ea typeface="Arial"/>
                <a:cs typeface="Arial"/>
                <a:sym typeface="Arial"/>
              </a:rPr>
            </a:br>
            <a:r>
              <a:rPr lang="de-AT" sz="1800" b="1">
                <a:solidFill>
                  <a:schemeClr val="dk2"/>
                </a:solidFill>
                <a:latin typeface="Arial"/>
                <a:ea typeface="Arial"/>
                <a:cs typeface="Arial"/>
                <a:sym typeface="Arial"/>
              </a:rPr>
              <a:t>150 countries</a:t>
            </a:r>
            <a:endParaRPr/>
          </a:p>
        </p:txBody>
      </p:sp>
      <p:sp>
        <p:nvSpPr>
          <p:cNvPr id="382" name="Google Shape;382;p13"/>
          <p:cNvSpPr txBox="1"/>
          <p:nvPr/>
        </p:nvSpPr>
        <p:spPr>
          <a:xfrm>
            <a:off x="4560605" y="1920608"/>
            <a:ext cx="2880000" cy="17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3200"/>
              <a:buFont typeface="Arial"/>
              <a:buNone/>
            </a:pPr>
            <a:r>
              <a:rPr lang="de-AT" sz="3200" b="1">
                <a:solidFill>
                  <a:schemeClr val="dk2"/>
                </a:solidFill>
                <a:latin typeface="Arial"/>
                <a:ea typeface="Arial"/>
                <a:cs typeface="Arial"/>
                <a:sym typeface="Arial"/>
              </a:rPr>
              <a:t>3X</a:t>
            </a:r>
            <a:endParaRPr/>
          </a:p>
          <a:p>
            <a:pPr marL="0" marR="0" lvl="0" indent="0" algn="ctr" rtl="0">
              <a:spcBef>
                <a:spcPts val="0"/>
              </a:spcBef>
              <a:spcAft>
                <a:spcPts val="0"/>
              </a:spcAft>
              <a:buClr>
                <a:schemeClr val="accent2"/>
              </a:buClr>
              <a:buSzPts val="1800"/>
              <a:buFont typeface="Arial"/>
              <a:buNone/>
            </a:pPr>
            <a:r>
              <a:rPr lang="de-AT" sz="1800" b="0">
                <a:solidFill>
                  <a:schemeClr val="dk1"/>
                </a:solidFill>
                <a:latin typeface="Arial"/>
                <a:ea typeface="Arial"/>
                <a:cs typeface="Arial"/>
                <a:sym typeface="Arial"/>
              </a:rPr>
              <a:t>more often among </a:t>
            </a:r>
            <a:r>
              <a:rPr lang="de-AT" sz="1800" b="1">
                <a:solidFill>
                  <a:schemeClr val="dk2"/>
                </a:solidFill>
                <a:latin typeface="Arial"/>
                <a:ea typeface="Arial"/>
                <a:cs typeface="Arial"/>
                <a:sym typeface="Arial"/>
              </a:rPr>
              <a:t>top 1% cited publications </a:t>
            </a:r>
            <a:r>
              <a:rPr lang="de-AT" sz="1800" b="0">
                <a:solidFill>
                  <a:schemeClr val="dk1"/>
                </a:solidFill>
                <a:latin typeface="Arial"/>
                <a:ea typeface="Arial"/>
                <a:cs typeface="Arial"/>
                <a:sym typeface="Arial"/>
              </a:rPr>
              <a:t>compared to output in Member States</a:t>
            </a:r>
            <a:endParaRPr sz="1800" b="0">
              <a:solidFill>
                <a:schemeClr val="dk1"/>
              </a:solidFill>
              <a:latin typeface="Arial"/>
              <a:ea typeface="Arial"/>
              <a:cs typeface="Arial"/>
              <a:sym typeface="Arial"/>
            </a:endParaRPr>
          </a:p>
        </p:txBody>
      </p:sp>
      <p:sp>
        <p:nvSpPr>
          <p:cNvPr id="383" name="Google Shape;383;p13"/>
          <p:cNvSpPr/>
          <p:nvPr/>
        </p:nvSpPr>
        <p:spPr>
          <a:xfrm>
            <a:off x="838200" y="6093779"/>
            <a:ext cx="8589211"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1400">
                <a:solidFill>
                  <a:schemeClr val="dk1"/>
                </a:solidFill>
                <a:latin typeface="Arial"/>
                <a:ea typeface="Arial"/>
                <a:cs typeface="Arial"/>
                <a:sym typeface="Arial"/>
              </a:rPr>
              <a:t>statistics from Horizon 2020 evaluation and monitoring and *Framework Programme 7 JRC </a:t>
            </a:r>
            <a:r>
              <a:rPr lang="de-AT" sz="1400" u="sng">
                <a:solidFill>
                  <a:srgbClr val="A5A5A5"/>
                </a:solidFill>
                <a:latin typeface="Arial"/>
                <a:ea typeface="Arial"/>
                <a:cs typeface="Arial"/>
                <a:sym typeface="Arial"/>
                <a:hlinkClick r:id="rId3">
                  <a:extLst>
                    <a:ext uri="{A12FA001-AC4F-418D-AE19-62706E023703}">
                      <ahyp:hlinkClr xmlns:ahyp="http://schemas.microsoft.com/office/drawing/2018/hyperlinkcolor" val="tx"/>
                    </a:ext>
                  </a:extLst>
                </a:hlinkClick>
              </a:rPr>
              <a:t>research paper</a:t>
            </a:r>
            <a:endParaRPr sz="1400">
              <a:solidFill>
                <a:srgbClr val="A5A5A5"/>
              </a:solidFill>
              <a:latin typeface="Arial"/>
              <a:ea typeface="Arial"/>
              <a:cs typeface="Arial"/>
              <a:sym typeface="Arial"/>
            </a:endParaRPr>
          </a:p>
        </p:txBody>
      </p:sp>
      <p:sp>
        <p:nvSpPr>
          <p:cNvPr id="384" name="Google Shape;384;p13"/>
          <p:cNvSpPr txBox="1"/>
          <p:nvPr/>
        </p:nvSpPr>
        <p:spPr>
          <a:xfrm>
            <a:off x="4560605" y="3948809"/>
            <a:ext cx="2880000" cy="1764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2"/>
              </a:buClr>
              <a:buSzPts val="3200"/>
              <a:buFont typeface="Arial"/>
              <a:buNone/>
            </a:pPr>
            <a:r>
              <a:rPr lang="de-AT" sz="3200" b="1">
                <a:solidFill>
                  <a:schemeClr val="dk2"/>
                </a:solidFill>
                <a:latin typeface="Arial"/>
                <a:ea typeface="Arial"/>
                <a:cs typeface="Arial"/>
                <a:sym typeface="Arial"/>
              </a:rPr>
              <a:t>double</a:t>
            </a:r>
            <a:endParaRPr/>
          </a:p>
          <a:p>
            <a:pPr marL="0" marR="0" lvl="0" indent="0" algn="ctr" rtl="0">
              <a:spcBef>
                <a:spcPts val="0"/>
              </a:spcBef>
              <a:spcAft>
                <a:spcPts val="0"/>
              </a:spcAft>
              <a:buClr>
                <a:schemeClr val="accent2"/>
              </a:buClr>
              <a:buSzPts val="1800"/>
              <a:buFont typeface="Arial"/>
              <a:buNone/>
            </a:pPr>
            <a:r>
              <a:rPr lang="de-AT" sz="1800" b="0">
                <a:solidFill>
                  <a:schemeClr val="dk1"/>
                </a:solidFill>
                <a:latin typeface="Arial"/>
                <a:ea typeface="Arial"/>
                <a:cs typeface="Arial"/>
                <a:sym typeface="Arial"/>
              </a:rPr>
              <a:t>the proposals received per year </a:t>
            </a:r>
            <a:r>
              <a:rPr lang="de-AT" sz="1800" b="1">
                <a:solidFill>
                  <a:srgbClr val="024B9C"/>
                </a:solidFill>
                <a:latin typeface="Arial"/>
                <a:ea typeface="Arial"/>
                <a:cs typeface="Arial"/>
                <a:sym typeface="Arial"/>
              </a:rPr>
              <a:t>compared</a:t>
            </a:r>
            <a:br>
              <a:rPr lang="de-AT" sz="1800" b="1">
                <a:solidFill>
                  <a:srgbClr val="024B9C"/>
                </a:solidFill>
                <a:latin typeface="Arial"/>
                <a:ea typeface="Arial"/>
                <a:cs typeface="Arial"/>
                <a:sym typeface="Arial"/>
              </a:rPr>
            </a:br>
            <a:r>
              <a:rPr lang="de-AT" sz="1800" b="1">
                <a:solidFill>
                  <a:srgbClr val="024B9C"/>
                </a:solidFill>
                <a:latin typeface="Arial"/>
                <a:ea typeface="Arial"/>
                <a:cs typeface="Arial"/>
                <a:sym typeface="Arial"/>
              </a:rPr>
              <a:t>to the previous programme</a:t>
            </a:r>
            <a:endParaRPr sz="1800" b="1">
              <a:solidFill>
                <a:srgbClr val="024B9C"/>
              </a:solidFill>
              <a:latin typeface="Arial"/>
              <a:ea typeface="Arial"/>
              <a:cs typeface="Arial"/>
              <a:sym typeface="Arial"/>
            </a:endParaRPr>
          </a:p>
        </p:txBody>
      </p:sp>
      <p:sp>
        <p:nvSpPr>
          <p:cNvPr id="385" name="Google Shape;385;p13"/>
          <p:cNvSpPr txBox="1"/>
          <p:nvPr/>
        </p:nvSpPr>
        <p:spPr>
          <a:xfrm>
            <a:off x="838200" y="467999"/>
            <a:ext cx="10155600" cy="1392885"/>
          </a:xfrm>
          <a:prstGeom prst="rect">
            <a:avLst/>
          </a:prstGeom>
          <a:noFill/>
          <a:ln>
            <a:noFill/>
          </a:ln>
        </p:spPr>
        <p:txBody>
          <a:bodyPr spcFirstLastPara="1" wrap="square" lIns="91425" tIns="45700" rIns="91425" bIns="0" anchor="t" anchorCtr="0">
            <a:noAutofit/>
          </a:bodyPr>
          <a:lstStyle/>
          <a:p>
            <a:pPr marL="0" marR="0" lvl="0" indent="0" algn="l" rtl="0">
              <a:lnSpc>
                <a:spcPct val="100000"/>
              </a:lnSpc>
              <a:spcBef>
                <a:spcPts val="0"/>
              </a:spcBef>
              <a:spcAft>
                <a:spcPts val="0"/>
              </a:spcAft>
              <a:buClr>
                <a:schemeClr val="accent2"/>
              </a:buClr>
              <a:buSzPts val="3600"/>
              <a:buFont typeface="Arial"/>
              <a:buNone/>
            </a:pPr>
            <a:r>
              <a:rPr lang="de-AT" sz="3600" b="1">
                <a:solidFill>
                  <a:schemeClr val="accent2"/>
                </a:solidFill>
                <a:latin typeface="Arial"/>
                <a:ea typeface="Arial"/>
                <a:cs typeface="Arial"/>
                <a:sym typeface="Arial"/>
              </a:rPr>
              <a:t>EU framework programmes proved powerful</a:t>
            </a:r>
            <a:br>
              <a:rPr lang="de-AT" sz="3600" b="1">
                <a:solidFill>
                  <a:schemeClr val="accent2"/>
                </a:solidFill>
                <a:latin typeface="Arial"/>
                <a:ea typeface="Arial"/>
                <a:cs typeface="Arial"/>
                <a:sym typeface="Arial"/>
              </a:rPr>
            </a:br>
            <a:r>
              <a:rPr lang="de-AT" sz="3600" b="1">
                <a:solidFill>
                  <a:schemeClr val="accent2"/>
                </a:solidFill>
                <a:latin typeface="Arial"/>
                <a:ea typeface="Arial"/>
                <a:cs typeface="Arial"/>
                <a:sym typeface="Arial"/>
              </a:rPr>
              <a:t>for research &amp; innovation impact</a:t>
            </a:r>
            <a:endParaRPr sz="3600" b="1">
              <a:solidFill>
                <a:schemeClr val="accent2"/>
              </a:solidFill>
              <a:latin typeface="Arial"/>
              <a:ea typeface="Arial"/>
              <a:cs typeface="Arial"/>
              <a:sym typeface="Arial"/>
            </a:endParaRPr>
          </a:p>
        </p:txBody>
      </p:sp>
      <p:cxnSp>
        <p:nvCxnSpPr>
          <p:cNvPr id="386" name="Google Shape;386;p13"/>
          <p:cNvCxnSpPr/>
          <p:nvPr/>
        </p:nvCxnSpPr>
        <p:spPr>
          <a:xfrm>
            <a:off x="4281761" y="2082608"/>
            <a:ext cx="25236" cy="1440000"/>
          </a:xfrm>
          <a:prstGeom prst="straightConnector1">
            <a:avLst/>
          </a:prstGeom>
          <a:noFill/>
          <a:ln w="28575" cap="flat" cmpd="sng">
            <a:solidFill>
              <a:srgbClr val="7F7F7F"/>
            </a:solidFill>
            <a:prstDash val="dot"/>
            <a:miter lim="800000"/>
            <a:headEnd type="none" w="sm" len="sm"/>
            <a:tailEnd type="none" w="sm" len="sm"/>
          </a:ln>
        </p:spPr>
      </p:cxnSp>
      <p:cxnSp>
        <p:nvCxnSpPr>
          <p:cNvPr id="387" name="Google Shape;387;p13"/>
          <p:cNvCxnSpPr/>
          <p:nvPr/>
        </p:nvCxnSpPr>
        <p:spPr>
          <a:xfrm>
            <a:off x="7764584" y="2082608"/>
            <a:ext cx="25236" cy="1440000"/>
          </a:xfrm>
          <a:prstGeom prst="straightConnector1">
            <a:avLst/>
          </a:prstGeom>
          <a:noFill/>
          <a:ln w="28575" cap="flat" cmpd="sng">
            <a:solidFill>
              <a:srgbClr val="7F7F7F"/>
            </a:solidFill>
            <a:prstDash val="dot"/>
            <a:miter lim="800000"/>
            <a:headEnd type="none" w="sm" len="sm"/>
            <a:tailEnd type="none" w="sm" len="sm"/>
          </a:ln>
        </p:spPr>
      </p:cxnSp>
      <p:cxnSp>
        <p:nvCxnSpPr>
          <p:cNvPr id="388" name="Google Shape;388;p13"/>
          <p:cNvCxnSpPr/>
          <p:nvPr/>
        </p:nvCxnSpPr>
        <p:spPr>
          <a:xfrm>
            <a:off x="4306997" y="4165138"/>
            <a:ext cx="25236" cy="1440000"/>
          </a:xfrm>
          <a:prstGeom prst="straightConnector1">
            <a:avLst/>
          </a:prstGeom>
          <a:noFill/>
          <a:ln w="28575" cap="flat" cmpd="sng">
            <a:solidFill>
              <a:srgbClr val="7F7F7F"/>
            </a:solidFill>
            <a:prstDash val="dot"/>
            <a:miter lim="800000"/>
            <a:headEnd type="none" w="sm" len="sm"/>
            <a:tailEnd type="none" w="sm" len="sm"/>
          </a:ln>
        </p:spPr>
      </p:cxnSp>
      <p:cxnSp>
        <p:nvCxnSpPr>
          <p:cNvPr id="389" name="Google Shape;389;p13"/>
          <p:cNvCxnSpPr/>
          <p:nvPr/>
        </p:nvCxnSpPr>
        <p:spPr>
          <a:xfrm>
            <a:off x="7789820" y="4165138"/>
            <a:ext cx="25236" cy="1440000"/>
          </a:xfrm>
          <a:prstGeom prst="straightConnector1">
            <a:avLst/>
          </a:prstGeom>
          <a:noFill/>
          <a:ln w="28575" cap="flat" cmpd="sng">
            <a:solidFill>
              <a:srgbClr val="7F7F7F"/>
            </a:solidFill>
            <a:prstDash val="dot"/>
            <a:miter lim="800000"/>
            <a:headEnd type="none" w="sm" len="sm"/>
            <a:tailEnd type="none" w="sm" len="sm"/>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4"/>
          <p:cNvSpPr txBox="1">
            <a:spLocks noGrp="1"/>
          </p:cNvSpPr>
          <p:nvPr>
            <p:ph type="title"/>
          </p:nvPr>
        </p:nvSpPr>
        <p:spPr>
          <a:xfrm>
            <a:off x="838200" y="467999"/>
            <a:ext cx="10515600" cy="612000"/>
          </a:xfrm>
          <a:prstGeom prst="rect">
            <a:avLst/>
          </a:prstGeom>
          <a:noFill/>
          <a:ln>
            <a:noFill/>
          </a:ln>
        </p:spPr>
        <p:txBody>
          <a:bodyPr spcFirstLastPara="1" wrap="square" lIns="91425" tIns="45700" rIns="91425" bIns="0" anchor="t" anchorCtr="0">
            <a:normAutofit/>
          </a:bodyPr>
          <a:lstStyle/>
          <a:p>
            <a:pPr marL="0" lvl="0" indent="0" algn="l" rtl="0">
              <a:lnSpc>
                <a:spcPct val="100000"/>
              </a:lnSpc>
              <a:spcBef>
                <a:spcPts val="0"/>
              </a:spcBef>
              <a:spcAft>
                <a:spcPts val="0"/>
              </a:spcAft>
              <a:buClr>
                <a:schemeClr val="accent2"/>
              </a:buClr>
              <a:buSzPts val="3600"/>
              <a:buFont typeface="Arial"/>
              <a:buNone/>
            </a:pPr>
            <a:r>
              <a:rPr lang="de-AT" sz="3600"/>
              <a:t>Horizon Europe</a:t>
            </a:r>
            <a:endParaRPr sz="2200" i="1">
              <a:solidFill>
                <a:srgbClr val="C00000"/>
              </a:solidFill>
            </a:endParaRPr>
          </a:p>
        </p:txBody>
      </p:sp>
      <p:pic>
        <p:nvPicPr>
          <p:cNvPr id="395" name="Google Shape;395;p14"/>
          <p:cNvPicPr preferRelativeResize="0"/>
          <p:nvPr/>
        </p:nvPicPr>
        <p:blipFill rotWithShape="1">
          <a:blip r:embed="rId3">
            <a:alphaModFix/>
          </a:blip>
          <a:srcRect/>
          <a:stretch/>
        </p:blipFill>
        <p:spPr>
          <a:xfrm>
            <a:off x="1887232" y="2053620"/>
            <a:ext cx="972000" cy="972000"/>
          </a:xfrm>
          <a:prstGeom prst="rect">
            <a:avLst/>
          </a:prstGeom>
          <a:noFill/>
          <a:ln>
            <a:noFill/>
          </a:ln>
        </p:spPr>
      </p:pic>
      <p:sp>
        <p:nvSpPr>
          <p:cNvPr id="396" name="Google Shape;396;p14"/>
          <p:cNvSpPr txBox="1"/>
          <p:nvPr/>
        </p:nvSpPr>
        <p:spPr>
          <a:xfrm>
            <a:off x="838200" y="1368000"/>
            <a:ext cx="10515600" cy="433091"/>
          </a:xfrm>
          <a:prstGeom prst="rect">
            <a:avLst/>
          </a:prstGeom>
          <a:noFill/>
          <a:ln>
            <a:noFill/>
          </a:ln>
        </p:spPr>
        <p:txBody>
          <a:bodyPr spcFirstLastPara="1" wrap="square" lIns="90000" tIns="45700" rIns="91425" bIns="45700" anchor="t" anchorCtr="0">
            <a:noAutofit/>
          </a:bodyPr>
          <a:lstStyle/>
          <a:p>
            <a:pPr marL="0" marR="0" lvl="0" indent="0" algn="l" rtl="0">
              <a:spcBef>
                <a:spcPts val="0"/>
              </a:spcBef>
              <a:spcAft>
                <a:spcPts val="0"/>
              </a:spcAft>
              <a:buClr>
                <a:schemeClr val="dk1"/>
              </a:buClr>
              <a:buSzPts val="2200"/>
              <a:buFont typeface="Arial"/>
              <a:buNone/>
            </a:pPr>
            <a:r>
              <a:rPr lang="de-AT" sz="2200" b="0">
                <a:solidFill>
                  <a:schemeClr val="dk1"/>
                </a:solidFill>
                <a:latin typeface="Arial"/>
                <a:ea typeface="Arial"/>
                <a:cs typeface="Arial"/>
                <a:sym typeface="Arial"/>
              </a:rPr>
              <a:t>The ambitious EU research and innovation framework programme (2021-2027)</a:t>
            </a:r>
            <a:endParaRPr/>
          </a:p>
        </p:txBody>
      </p:sp>
      <p:sp>
        <p:nvSpPr>
          <p:cNvPr id="397" name="Google Shape;397;p14"/>
          <p:cNvSpPr txBox="1"/>
          <p:nvPr/>
        </p:nvSpPr>
        <p:spPr>
          <a:xfrm>
            <a:off x="584264" y="3143243"/>
            <a:ext cx="3719946" cy="1624583"/>
          </a:xfrm>
          <a:prstGeom prst="rect">
            <a:avLst/>
          </a:prstGeom>
          <a:noFill/>
          <a:ln>
            <a:noFill/>
          </a:ln>
        </p:spPr>
        <p:txBody>
          <a:bodyPr spcFirstLastPara="1" wrap="square" lIns="90000" tIns="45700" rIns="91425" bIns="45700" anchor="t" anchorCtr="0">
            <a:noAutofit/>
          </a:bodyPr>
          <a:lstStyle/>
          <a:p>
            <a:pPr marL="0" marR="0" lvl="1" indent="0" algn="ctr" rtl="0">
              <a:spcBef>
                <a:spcPts val="0"/>
              </a:spcBef>
              <a:spcAft>
                <a:spcPts val="0"/>
              </a:spcAft>
              <a:buClr>
                <a:schemeClr val="dk1"/>
              </a:buClr>
              <a:buSzPts val="2000"/>
              <a:buFont typeface="Arial"/>
              <a:buNone/>
            </a:pPr>
            <a:r>
              <a:rPr lang="de-AT" sz="2000" b="0" i="0" u="none" strike="noStrike" cap="none">
                <a:solidFill>
                  <a:schemeClr val="dk1"/>
                </a:solidFill>
                <a:latin typeface="Arial"/>
                <a:ea typeface="Arial"/>
                <a:cs typeface="Arial"/>
                <a:sym typeface="Arial"/>
              </a:rPr>
              <a:t>fuel EU’s </a:t>
            </a:r>
            <a:r>
              <a:rPr lang="de-AT" sz="2000" b="1" i="0" u="none" strike="noStrike" cap="none">
                <a:solidFill>
                  <a:srgbClr val="F39F1E"/>
                </a:solidFill>
                <a:latin typeface="Arial"/>
                <a:ea typeface="Arial"/>
                <a:cs typeface="Arial"/>
                <a:sym typeface="Arial"/>
              </a:rPr>
              <a:t>scientific and technological excellence</a:t>
            </a:r>
            <a:r>
              <a:rPr lang="de-AT" sz="2000" b="0" i="0" u="none" strike="noStrike" cap="none">
                <a:solidFill>
                  <a:srgbClr val="F39F1E"/>
                </a:solidFill>
                <a:latin typeface="Arial"/>
                <a:ea typeface="Arial"/>
                <a:cs typeface="Arial"/>
                <a:sym typeface="Arial"/>
              </a:rPr>
              <a:t> </a:t>
            </a:r>
            <a:r>
              <a:rPr lang="de-AT" sz="2000" b="0" i="0" u="none" strike="noStrike" cap="none">
                <a:solidFill>
                  <a:schemeClr val="dk1"/>
                </a:solidFill>
                <a:latin typeface="Arial"/>
                <a:ea typeface="Arial"/>
                <a:cs typeface="Arial"/>
                <a:sym typeface="Arial"/>
              </a:rPr>
              <a:t>and the strengthen the European Research Area (ERA)</a:t>
            </a:r>
            <a:endParaRPr/>
          </a:p>
        </p:txBody>
      </p:sp>
      <p:sp>
        <p:nvSpPr>
          <p:cNvPr id="398" name="Google Shape;398;p14"/>
          <p:cNvSpPr txBox="1"/>
          <p:nvPr/>
        </p:nvSpPr>
        <p:spPr>
          <a:xfrm>
            <a:off x="8175301" y="3119134"/>
            <a:ext cx="3023754" cy="1624583"/>
          </a:xfrm>
          <a:prstGeom prst="rect">
            <a:avLst/>
          </a:prstGeom>
          <a:noFill/>
          <a:ln>
            <a:noFill/>
          </a:ln>
        </p:spPr>
        <p:txBody>
          <a:bodyPr spcFirstLastPara="1" wrap="square" lIns="90000" tIns="45700" rIns="91425" bIns="45700" anchor="t" anchorCtr="0">
            <a:noAutofit/>
          </a:bodyPr>
          <a:lstStyle/>
          <a:p>
            <a:pPr marL="0" marR="0" lvl="1" indent="0" algn="ctr" rtl="0">
              <a:spcBef>
                <a:spcPts val="0"/>
              </a:spcBef>
              <a:spcAft>
                <a:spcPts val="0"/>
              </a:spcAft>
              <a:buClr>
                <a:schemeClr val="dk1"/>
              </a:buClr>
              <a:buSzPts val="2000"/>
              <a:buFont typeface="Arial"/>
              <a:buNone/>
            </a:pPr>
            <a:r>
              <a:rPr lang="de-AT" sz="2000" b="0" i="0" u="none" strike="noStrike" cap="none">
                <a:solidFill>
                  <a:schemeClr val="dk1"/>
                </a:solidFill>
                <a:latin typeface="Arial"/>
                <a:ea typeface="Arial"/>
                <a:cs typeface="Arial"/>
                <a:sym typeface="Arial"/>
              </a:rPr>
              <a:t>boost Europe's </a:t>
            </a:r>
            <a:r>
              <a:rPr lang="de-AT" sz="2000" b="1" i="0" u="none" strike="noStrike" cap="none">
                <a:solidFill>
                  <a:srgbClr val="912681"/>
                </a:solidFill>
                <a:latin typeface="Arial"/>
                <a:ea typeface="Arial"/>
                <a:cs typeface="Arial"/>
                <a:sym typeface="Arial"/>
              </a:rPr>
              <a:t>innovation uptake</a:t>
            </a:r>
            <a:r>
              <a:rPr lang="de-AT" sz="2000" b="0" i="0" u="none" strike="noStrike" cap="none">
                <a:solidFill>
                  <a:srgbClr val="912681"/>
                </a:solidFill>
                <a:latin typeface="Arial"/>
                <a:ea typeface="Arial"/>
                <a:cs typeface="Arial"/>
                <a:sym typeface="Arial"/>
              </a:rPr>
              <a:t>, </a:t>
            </a:r>
            <a:r>
              <a:rPr lang="de-AT" sz="2000" b="1" i="0" u="none" strike="noStrike" cap="none">
                <a:solidFill>
                  <a:srgbClr val="912681"/>
                </a:solidFill>
                <a:latin typeface="Arial"/>
                <a:ea typeface="Arial"/>
                <a:cs typeface="Arial"/>
                <a:sym typeface="Arial"/>
              </a:rPr>
              <a:t>competitiveness</a:t>
            </a:r>
            <a:r>
              <a:rPr lang="de-AT" sz="2000" b="0" i="0" u="none" strike="noStrike" cap="none">
                <a:solidFill>
                  <a:srgbClr val="912681"/>
                </a:solidFill>
                <a:latin typeface="Arial"/>
                <a:ea typeface="Arial"/>
                <a:cs typeface="Arial"/>
                <a:sym typeface="Arial"/>
              </a:rPr>
              <a:t> </a:t>
            </a:r>
            <a:br>
              <a:rPr lang="de-AT" sz="2000" b="0" i="0" u="none" strike="noStrike" cap="none">
                <a:solidFill>
                  <a:schemeClr val="dk1"/>
                </a:solidFill>
                <a:latin typeface="Arial"/>
                <a:ea typeface="Arial"/>
                <a:cs typeface="Arial"/>
                <a:sym typeface="Arial"/>
              </a:rPr>
            </a:br>
            <a:r>
              <a:rPr lang="de-AT" sz="2000" b="0" i="0" u="none" strike="noStrike" cap="none">
                <a:solidFill>
                  <a:schemeClr val="dk1"/>
                </a:solidFill>
                <a:latin typeface="Arial"/>
                <a:ea typeface="Arial"/>
                <a:cs typeface="Arial"/>
                <a:sym typeface="Arial"/>
              </a:rPr>
              <a:t>and </a:t>
            </a:r>
            <a:r>
              <a:rPr lang="de-AT" sz="2000" b="1" i="0" u="none" strike="noStrike" cap="none">
                <a:solidFill>
                  <a:schemeClr val="accent2"/>
                </a:solidFill>
                <a:latin typeface="Arial"/>
                <a:ea typeface="Arial"/>
                <a:cs typeface="Arial"/>
                <a:sym typeface="Arial"/>
              </a:rPr>
              <a:t>jobs</a:t>
            </a:r>
            <a:r>
              <a:rPr lang="de-AT" sz="2000" b="0" i="0" u="none" strike="noStrike" cap="none">
                <a:solidFill>
                  <a:schemeClr val="dk1"/>
                </a:solidFill>
                <a:latin typeface="Arial"/>
                <a:ea typeface="Arial"/>
                <a:cs typeface="Arial"/>
                <a:sym typeface="Arial"/>
              </a:rPr>
              <a:t> </a:t>
            </a:r>
            <a:endParaRPr/>
          </a:p>
        </p:txBody>
      </p:sp>
      <p:sp>
        <p:nvSpPr>
          <p:cNvPr id="399" name="Google Shape;399;p14"/>
          <p:cNvSpPr txBox="1"/>
          <p:nvPr/>
        </p:nvSpPr>
        <p:spPr>
          <a:xfrm>
            <a:off x="4416136" y="3119135"/>
            <a:ext cx="3629891" cy="1624583"/>
          </a:xfrm>
          <a:prstGeom prst="rect">
            <a:avLst/>
          </a:prstGeom>
          <a:noFill/>
          <a:ln>
            <a:noFill/>
          </a:ln>
        </p:spPr>
        <p:txBody>
          <a:bodyPr spcFirstLastPara="1" wrap="square" lIns="90000" tIns="45700" rIns="91425" bIns="45700" anchor="t" anchorCtr="0">
            <a:noAutofit/>
          </a:bodyPr>
          <a:lstStyle/>
          <a:p>
            <a:pPr marL="0" marR="0" lvl="1" indent="0" algn="ctr" rtl="0">
              <a:spcBef>
                <a:spcPts val="0"/>
              </a:spcBef>
              <a:spcAft>
                <a:spcPts val="0"/>
              </a:spcAft>
              <a:buClr>
                <a:schemeClr val="dk1"/>
              </a:buClr>
              <a:buSzPts val="2000"/>
              <a:buFont typeface="Arial"/>
              <a:buNone/>
            </a:pPr>
            <a:r>
              <a:rPr lang="de-AT" sz="2000" b="0" i="0" u="none" strike="noStrike" cap="none">
                <a:solidFill>
                  <a:schemeClr val="dk1"/>
                </a:solidFill>
                <a:latin typeface="Arial"/>
                <a:ea typeface="Arial"/>
                <a:cs typeface="Arial"/>
                <a:sym typeface="Arial"/>
              </a:rPr>
              <a:t>tackle policy priorities, including </a:t>
            </a:r>
            <a:r>
              <a:rPr lang="de-AT" sz="2000" b="1" i="0" u="none" strike="noStrike" cap="none">
                <a:solidFill>
                  <a:srgbClr val="AED136"/>
                </a:solidFill>
                <a:latin typeface="Arial"/>
                <a:ea typeface="Arial"/>
                <a:cs typeface="Arial"/>
                <a:sym typeface="Arial"/>
              </a:rPr>
              <a:t>green and digital transitions </a:t>
            </a:r>
            <a:r>
              <a:rPr lang="de-AT" sz="2000" b="0" i="0" u="none" strike="noStrike" cap="none">
                <a:solidFill>
                  <a:schemeClr val="dk1"/>
                </a:solidFill>
                <a:latin typeface="Arial"/>
                <a:ea typeface="Arial"/>
                <a:cs typeface="Arial"/>
                <a:sym typeface="Arial"/>
              </a:rPr>
              <a:t>and </a:t>
            </a:r>
            <a:r>
              <a:rPr lang="de-AT" sz="1800" b="0" i="0" u="none" strike="noStrike" cap="none">
                <a:solidFill>
                  <a:schemeClr val="dk1"/>
                </a:solidFill>
                <a:latin typeface="Arial"/>
                <a:ea typeface="Arial"/>
                <a:cs typeface="Arial"/>
                <a:sym typeface="Arial"/>
              </a:rPr>
              <a:t>Sustainable Development Goals</a:t>
            </a:r>
            <a:endParaRPr sz="2000" b="0" i="0" u="none" strike="noStrike" cap="none">
              <a:solidFill>
                <a:schemeClr val="dk1"/>
              </a:solidFill>
              <a:latin typeface="Arial"/>
              <a:ea typeface="Arial"/>
              <a:cs typeface="Arial"/>
              <a:sym typeface="Arial"/>
            </a:endParaRPr>
          </a:p>
        </p:txBody>
      </p:sp>
      <p:cxnSp>
        <p:nvCxnSpPr>
          <p:cNvPr id="400" name="Google Shape;400;p14"/>
          <p:cNvCxnSpPr/>
          <p:nvPr/>
        </p:nvCxnSpPr>
        <p:spPr>
          <a:xfrm>
            <a:off x="4416136" y="3180103"/>
            <a:ext cx="0" cy="1198419"/>
          </a:xfrm>
          <a:prstGeom prst="straightConnector1">
            <a:avLst/>
          </a:prstGeom>
          <a:noFill/>
          <a:ln w="28575" cap="flat" cmpd="sng">
            <a:solidFill>
              <a:srgbClr val="7F7F7F"/>
            </a:solidFill>
            <a:prstDash val="dot"/>
            <a:miter lim="800000"/>
            <a:headEnd type="none" w="sm" len="sm"/>
            <a:tailEnd type="none" w="sm" len="sm"/>
          </a:ln>
        </p:spPr>
      </p:cxnSp>
      <p:cxnSp>
        <p:nvCxnSpPr>
          <p:cNvPr id="401" name="Google Shape;401;p14"/>
          <p:cNvCxnSpPr/>
          <p:nvPr/>
        </p:nvCxnSpPr>
        <p:spPr>
          <a:xfrm flipH="1">
            <a:off x="8046641" y="3180103"/>
            <a:ext cx="27708" cy="1198419"/>
          </a:xfrm>
          <a:prstGeom prst="straightConnector1">
            <a:avLst/>
          </a:prstGeom>
          <a:noFill/>
          <a:ln w="28575" cap="flat" cmpd="sng">
            <a:solidFill>
              <a:srgbClr val="7F7F7F"/>
            </a:solidFill>
            <a:prstDash val="dot"/>
            <a:miter lim="800000"/>
            <a:headEnd type="none" w="sm" len="sm"/>
            <a:tailEnd type="none" w="sm" len="sm"/>
          </a:ln>
        </p:spPr>
      </p:cxnSp>
      <p:pic>
        <p:nvPicPr>
          <p:cNvPr id="402" name="Google Shape;402;p14"/>
          <p:cNvPicPr preferRelativeResize="0"/>
          <p:nvPr/>
        </p:nvPicPr>
        <p:blipFill rotWithShape="1">
          <a:blip r:embed="rId4">
            <a:alphaModFix/>
          </a:blip>
          <a:srcRect/>
          <a:stretch/>
        </p:blipFill>
        <p:spPr>
          <a:xfrm>
            <a:off x="9138009" y="2053620"/>
            <a:ext cx="1098337" cy="1095251"/>
          </a:xfrm>
          <a:prstGeom prst="rect">
            <a:avLst/>
          </a:prstGeom>
          <a:noFill/>
          <a:ln>
            <a:noFill/>
          </a:ln>
        </p:spPr>
      </p:pic>
      <p:pic>
        <p:nvPicPr>
          <p:cNvPr id="403" name="Google Shape;403;p14"/>
          <p:cNvPicPr preferRelativeResize="0"/>
          <p:nvPr/>
        </p:nvPicPr>
        <p:blipFill rotWithShape="1">
          <a:blip r:embed="rId5">
            <a:alphaModFix/>
          </a:blip>
          <a:srcRect/>
          <a:stretch/>
        </p:blipFill>
        <p:spPr>
          <a:xfrm>
            <a:off x="5745081" y="2053620"/>
            <a:ext cx="972000" cy="972000"/>
          </a:xfrm>
          <a:prstGeom prst="rect">
            <a:avLst/>
          </a:prstGeom>
          <a:noFill/>
          <a:ln>
            <a:noFill/>
          </a:ln>
        </p:spPr>
      </p:pic>
      <p:sp>
        <p:nvSpPr>
          <p:cNvPr id="404" name="Google Shape;404;p14"/>
          <p:cNvSpPr/>
          <p:nvPr/>
        </p:nvSpPr>
        <p:spPr>
          <a:xfrm>
            <a:off x="1141968" y="4650993"/>
            <a:ext cx="2462534"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2800" b="1">
                <a:solidFill>
                  <a:schemeClr val="accent1"/>
                </a:solidFill>
                <a:latin typeface="Arial"/>
                <a:ea typeface="Arial"/>
                <a:cs typeface="Arial"/>
                <a:sym typeface="Arial"/>
              </a:rPr>
              <a:t>Science</a:t>
            </a:r>
            <a:br>
              <a:rPr lang="de-AT" sz="2800" b="1">
                <a:solidFill>
                  <a:schemeClr val="accent1"/>
                </a:solidFill>
                <a:latin typeface="Arial"/>
                <a:ea typeface="Arial"/>
                <a:cs typeface="Arial"/>
                <a:sym typeface="Arial"/>
              </a:rPr>
            </a:br>
            <a:r>
              <a:rPr lang="de-AT" sz="2800" b="1">
                <a:solidFill>
                  <a:schemeClr val="accent1"/>
                </a:solidFill>
                <a:latin typeface="Arial"/>
                <a:ea typeface="Arial"/>
                <a:cs typeface="Arial"/>
                <a:sym typeface="Arial"/>
              </a:rPr>
              <a:t>&amp; technology</a:t>
            </a:r>
            <a:endParaRPr/>
          </a:p>
        </p:txBody>
      </p:sp>
      <p:sp>
        <p:nvSpPr>
          <p:cNvPr id="405" name="Google Shape;405;p14"/>
          <p:cNvSpPr/>
          <p:nvPr/>
        </p:nvSpPr>
        <p:spPr>
          <a:xfrm>
            <a:off x="5499151" y="4866436"/>
            <a:ext cx="146386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2800" b="1">
                <a:solidFill>
                  <a:srgbClr val="AED136"/>
                </a:solidFill>
                <a:latin typeface="Arial"/>
                <a:ea typeface="Arial"/>
                <a:cs typeface="Arial"/>
                <a:sym typeface="Arial"/>
              </a:rPr>
              <a:t>Society</a:t>
            </a:r>
            <a:endParaRPr/>
          </a:p>
        </p:txBody>
      </p:sp>
      <p:sp>
        <p:nvSpPr>
          <p:cNvPr id="406" name="Google Shape;406;p14"/>
          <p:cNvSpPr/>
          <p:nvPr/>
        </p:nvSpPr>
        <p:spPr>
          <a:xfrm>
            <a:off x="8786130" y="4866436"/>
            <a:ext cx="1802096"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2800" b="1">
                <a:solidFill>
                  <a:srgbClr val="912681"/>
                </a:solidFill>
                <a:latin typeface="Arial"/>
                <a:ea typeface="Arial"/>
                <a:cs typeface="Arial"/>
                <a:sym typeface="Arial"/>
              </a:rPr>
              <a:t>Economy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dk2"/>
              </a:buClr>
              <a:buSzPts val="6000"/>
              <a:buFont typeface="Arial"/>
              <a:buNone/>
            </a:pPr>
            <a:r>
              <a:rPr lang="de-AT"/>
              <a:t>Overview Funding lines &amp; TRL </a:t>
            </a:r>
            <a:endParaRPr/>
          </a:p>
        </p:txBody>
      </p:sp>
      <p:sp>
        <p:nvSpPr>
          <p:cNvPr id="412" name="Google Shape;412;p15"/>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de-AT"/>
              <a:t>PROPOSAL WRITING CAMP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16"/>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Types of Actions/ Projects in Horizon Europe</a:t>
            </a:r>
            <a:br>
              <a:rPr lang="de-AT"/>
            </a:br>
            <a:endParaRPr/>
          </a:p>
        </p:txBody>
      </p:sp>
      <p:sp>
        <p:nvSpPr>
          <p:cNvPr id="418" name="Google Shape;418;p16"/>
          <p:cNvSpPr txBox="1">
            <a:spLocks noGrp="1"/>
          </p:cNvSpPr>
          <p:nvPr>
            <p:ph type="body" idx="4294967295"/>
          </p:nvPr>
        </p:nvSpPr>
        <p:spPr>
          <a:xfrm>
            <a:off x="4233863" y="1844675"/>
            <a:ext cx="7958137" cy="3744913"/>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800"/>
              </a:spcBef>
              <a:spcAft>
                <a:spcPts val="0"/>
              </a:spcAft>
              <a:buSzPts val="1800"/>
              <a:buNone/>
            </a:pPr>
            <a:endParaRPr sz="1800"/>
          </a:p>
        </p:txBody>
      </p:sp>
      <p:sp>
        <p:nvSpPr>
          <p:cNvPr id="419" name="Google Shape;419;p16"/>
          <p:cNvSpPr/>
          <p:nvPr/>
        </p:nvSpPr>
        <p:spPr>
          <a:xfrm>
            <a:off x="1847528" y="188640"/>
            <a:ext cx="2708312" cy="546960"/>
          </a:xfrm>
          <a:prstGeom prst="rect">
            <a:avLst/>
          </a:prstGeom>
          <a:noFill/>
          <a:ln>
            <a:noFill/>
          </a:ln>
        </p:spPr>
        <p:txBody>
          <a:bodyPr spcFirstLastPara="1" wrap="square" lIns="64750" tIns="64750" rIns="64750" bIns="64750" anchor="ctr" anchorCtr="0">
            <a:noAutofit/>
          </a:bodyPr>
          <a:lstStyle/>
          <a:p>
            <a:pPr marL="0" marR="0" lvl="1" indent="0" algn="l" rtl="0">
              <a:lnSpc>
                <a:spcPct val="90000"/>
              </a:lnSpc>
              <a:spcBef>
                <a:spcPts val="0"/>
              </a:spcBef>
              <a:spcAft>
                <a:spcPts val="0"/>
              </a:spcAft>
              <a:buNone/>
            </a:pPr>
            <a:endParaRPr sz="1700" b="0" i="0" u="none" strike="noStrike" cap="none">
              <a:solidFill>
                <a:srgbClr val="FF0000"/>
              </a:solidFill>
              <a:latin typeface="Arial"/>
              <a:ea typeface="Arial"/>
              <a:cs typeface="Arial"/>
              <a:sym typeface="Arial"/>
            </a:endParaRPr>
          </a:p>
        </p:txBody>
      </p:sp>
      <p:sp>
        <p:nvSpPr>
          <p:cNvPr id="420" name="Google Shape;420;p16"/>
          <p:cNvSpPr txBox="1"/>
          <p:nvPr/>
        </p:nvSpPr>
        <p:spPr>
          <a:xfrm>
            <a:off x="2928936" y="1239291"/>
            <a:ext cx="4095328" cy="571500"/>
          </a:xfrm>
          <a:prstGeom prst="rect">
            <a:avLst/>
          </a:prstGeom>
          <a:noFill/>
          <a:ln>
            <a:noFill/>
          </a:ln>
        </p:spPr>
        <p:txBody>
          <a:bodyPr spcFirstLastPara="1" wrap="square" lIns="91425" tIns="45700" rIns="91425" bIns="45700" anchor="t" anchorCtr="0">
            <a:normAutofit/>
          </a:bodyPr>
          <a:lstStyle/>
          <a:p>
            <a:pPr marL="0" marR="0" lvl="0" indent="0" algn="just" rtl="0">
              <a:lnSpc>
                <a:spcPct val="150000"/>
              </a:lnSpc>
              <a:spcBef>
                <a:spcPts val="0"/>
              </a:spcBef>
              <a:spcAft>
                <a:spcPts val="0"/>
              </a:spcAft>
              <a:buClr>
                <a:srgbClr val="393939"/>
              </a:buClr>
              <a:buSzPts val="1800"/>
              <a:buFont typeface="Arial"/>
              <a:buNone/>
            </a:pPr>
            <a:endParaRPr sz="1800" b="1">
              <a:solidFill>
                <a:srgbClr val="0070C0"/>
              </a:solidFill>
              <a:latin typeface="Arial"/>
              <a:ea typeface="Arial"/>
              <a:cs typeface="Arial"/>
              <a:sym typeface="Arial"/>
            </a:endParaRPr>
          </a:p>
        </p:txBody>
      </p:sp>
      <p:grpSp>
        <p:nvGrpSpPr>
          <p:cNvPr id="421" name="Google Shape;421;p16"/>
          <p:cNvGrpSpPr/>
          <p:nvPr/>
        </p:nvGrpSpPr>
        <p:grpSpPr>
          <a:xfrm>
            <a:off x="1415480" y="1862826"/>
            <a:ext cx="5650391" cy="3723549"/>
            <a:chOff x="0" y="0"/>
            <a:chExt cx="5650391" cy="3723549"/>
          </a:xfrm>
        </p:grpSpPr>
        <p:sp>
          <p:nvSpPr>
            <p:cNvPr id="422" name="Google Shape;422;p16"/>
            <p:cNvSpPr/>
            <p:nvPr/>
          </p:nvSpPr>
          <p:spPr>
            <a:xfrm>
              <a:off x="0" y="1102852"/>
              <a:ext cx="1412598" cy="4294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6"/>
            <p:cNvSpPr txBox="1"/>
            <p:nvPr/>
          </p:nvSpPr>
          <p:spPr>
            <a:xfrm>
              <a:off x="0" y="1102852"/>
              <a:ext cx="1412598" cy="429418"/>
            </a:xfrm>
            <a:prstGeom prst="rect">
              <a:avLst/>
            </a:prstGeom>
            <a:noFill/>
            <a:ln>
              <a:noFill/>
            </a:ln>
          </p:spPr>
          <p:txBody>
            <a:bodyPr spcFirstLastPara="1" wrap="square" lIns="99550" tIns="35550" rIns="99550" bIns="35550" anchor="ctr" anchorCtr="0">
              <a:noAutofit/>
            </a:bodyPr>
            <a:lstStyle/>
            <a:p>
              <a:pPr marL="0" marR="0" lvl="0" indent="0" algn="r" rtl="0">
                <a:lnSpc>
                  <a:spcPct val="90000"/>
                </a:lnSpc>
                <a:spcBef>
                  <a:spcPts val="0"/>
                </a:spcBef>
                <a:spcAft>
                  <a:spcPts val="0"/>
                </a:spcAft>
                <a:buClr>
                  <a:srgbClr val="3F3F3F"/>
                </a:buClr>
                <a:buSzPts val="1400"/>
                <a:buFont typeface="Arial"/>
                <a:buNone/>
              </a:pPr>
              <a:r>
                <a:rPr lang="de-AT" sz="1400" b="1">
                  <a:solidFill>
                    <a:srgbClr val="3F3F3F"/>
                  </a:solidFill>
                  <a:latin typeface="Arial"/>
                  <a:ea typeface="Arial"/>
                  <a:cs typeface="Arial"/>
                  <a:sym typeface="Arial"/>
                </a:rPr>
                <a:t>Collaborative projects</a:t>
              </a:r>
              <a:endParaRPr/>
            </a:p>
          </p:txBody>
        </p:sp>
        <p:sp>
          <p:nvSpPr>
            <p:cNvPr id="424" name="Google Shape;424;p16"/>
            <p:cNvSpPr/>
            <p:nvPr/>
          </p:nvSpPr>
          <p:spPr>
            <a:xfrm>
              <a:off x="1412597" y="2468"/>
              <a:ext cx="282519" cy="2630186"/>
            </a:xfrm>
            <a:prstGeom prst="leftBrace">
              <a:avLst>
                <a:gd name="adj1" fmla="val 35000"/>
                <a:gd name="adj2" fmla="val 50000"/>
              </a:avLst>
            </a:prstGeom>
            <a:noFill/>
            <a:ln w="25400" cap="flat" cmpd="sng">
              <a:solidFill>
                <a:srgbClr val="28438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6"/>
            <p:cNvSpPr/>
            <p:nvPr/>
          </p:nvSpPr>
          <p:spPr>
            <a:xfrm>
              <a:off x="1808125" y="0"/>
              <a:ext cx="3842266" cy="2630186"/>
            </a:xfrm>
            <a:prstGeom prst="rect">
              <a:avLst/>
            </a:prstGeom>
            <a:solidFill>
              <a:srgbClr val="284383"/>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6"/>
            <p:cNvSpPr txBox="1"/>
            <p:nvPr/>
          </p:nvSpPr>
          <p:spPr>
            <a:xfrm>
              <a:off x="1808125" y="0"/>
              <a:ext cx="3842266" cy="2630186"/>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120000"/>
                </a:lnSpc>
                <a:spcBef>
                  <a:spcPts val="0"/>
                </a:spcBef>
                <a:spcAft>
                  <a:spcPts val="0"/>
                </a:spcAft>
                <a:buClr>
                  <a:srgbClr val="FFFFFF"/>
                </a:buClr>
                <a:buSzPts val="1400"/>
                <a:buFont typeface="Arial"/>
                <a:buChar char="•"/>
              </a:pPr>
              <a:r>
                <a:rPr lang="de-AT" sz="1400" b="1" i="0" u="none" strike="noStrike" cap="none">
                  <a:solidFill>
                    <a:srgbClr val="FFFFFF"/>
                  </a:solidFill>
                  <a:latin typeface="Arial"/>
                  <a:ea typeface="Arial"/>
                  <a:cs typeface="Arial"/>
                  <a:sym typeface="Arial"/>
                </a:rPr>
                <a:t>Research and Innovation Action (RIA); </a:t>
              </a:r>
              <a:endParaRPr sz="1400" b="1" i="0" u="none" strike="noStrike" cap="none">
                <a:solidFill>
                  <a:srgbClr val="FFFFFF"/>
                </a:solidFill>
                <a:latin typeface="Arial"/>
                <a:ea typeface="Arial"/>
                <a:cs typeface="Arial"/>
                <a:sym typeface="Arial"/>
              </a:endParaRPr>
            </a:p>
            <a:p>
              <a:pPr marL="114300" marR="0" lvl="1" indent="-114300" algn="l" rtl="0">
                <a:lnSpc>
                  <a:spcPct val="120000"/>
                </a:lnSpc>
                <a:spcBef>
                  <a:spcPts val="210"/>
                </a:spcBef>
                <a:spcAft>
                  <a:spcPts val="0"/>
                </a:spcAft>
                <a:buClr>
                  <a:srgbClr val="FFFFFF"/>
                </a:buClr>
                <a:buSzPts val="1400"/>
                <a:buFont typeface="Arial"/>
                <a:buChar char="•"/>
              </a:pPr>
              <a:r>
                <a:rPr lang="de-AT" sz="1400" b="1" i="0" u="none" strike="noStrike" cap="none">
                  <a:solidFill>
                    <a:srgbClr val="FFFFFF"/>
                  </a:solidFill>
                  <a:latin typeface="Arial"/>
                  <a:ea typeface="Arial"/>
                  <a:cs typeface="Arial"/>
                  <a:sym typeface="Arial"/>
                </a:rPr>
                <a:t>Coordination and Support Action (CSA);</a:t>
              </a:r>
              <a:endParaRPr sz="1400" b="1" i="0" u="none" strike="noStrike" cap="none">
                <a:solidFill>
                  <a:srgbClr val="FFFFFF"/>
                </a:solidFill>
                <a:latin typeface="Arial"/>
                <a:ea typeface="Arial"/>
                <a:cs typeface="Arial"/>
                <a:sym typeface="Arial"/>
              </a:endParaRPr>
            </a:p>
            <a:p>
              <a:pPr marL="114300" marR="0" lvl="1" indent="-114300" algn="l" rtl="0">
                <a:lnSpc>
                  <a:spcPct val="120000"/>
                </a:lnSpc>
                <a:spcBef>
                  <a:spcPts val="210"/>
                </a:spcBef>
                <a:spcAft>
                  <a:spcPts val="0"/>
                </a:spcAft>
                <a:buClr>
                  <a:srgbClr val="FFFFFF"/>
                </a:buClr>
                <a:buSzPts val="1400"/>
                <a:buFont typeface="Arial"/>
                <a:buChar char="•"/>
              </a:pPr>
              <a:r>
                <a:rPr lang="de-AT" sz="1400" b="1" i="0" u="none" strike="noStrike" cap="none">
                  <a:solidFill>
                    <a:srgbClr val="FFFFFF"/>
                  </a:solidFill>
                  <a:latin typeface="Arial"/>
                  <a:ea typeface="Arial"/>
                  <a:cs typeface="Arial"/>
                  <a:sym typeface="Arial"/>
                </a:rPr>
                <a:t>Innovation Action (IA);</a:t>
              </a:r>
              <a:endParaRPr sz="1400" b="1" i="0" u="none" strike="noStrike" cap="none">
                <a:solidFill>
                  <a:srgbClr val="FFFFFF"/>
                </a:solidFill>
                <a:latin typeface="Arial"/>
                <a:ea typeface="Arial"/>
                <a:cs typeface="Arial"/>
                <a:sym typeface="Arial"/>
              </a:endParaRPr>
            </a:p>
            <a:p>
              <a:pPr marL="114300" marR="0" lvl="1" indent="-114300" algn="l" rtl="0">
                <a:lnSpc>
                  <a:spcPct val="120000"/>
                </a:lnSpc>
                <a:spcBef>
                  <a:spcPts val="210"/>
                </a:spcBef>
                <a:spcAft>
                  <a:spcPts val="0"/>
                </a:spcAft>
                <a:buClr>
                  <a:srgbClr val="FFFFFF"/>
                </a:buClr>
                <a:buSzPts val="1400"/>
                <a:buFont typeface="Arial"/>
                <a:buChar char="•"/>
              </a:pPr>
              <a:r>
                <a:rPr lang="de-AT" sz="1400" b="1" i="0" u="none" strike="noStrike" cap="none">
                  <a:solidFill>
                    <a:srgbClr val="FFFFFF"/>
                  </a:solidFill>
                  <a:latin typeface="Arial"/>
                  <a:ea typeface="Arial"/>
                  <a:cs typeface="Arial"/>
                  <a:sym typeface="Arial"/>
                </a:rPr>
                <a:t>Marie Sklodowska-Curie Actions (MSCA) - </a:t>
              </a:r>
              <a:r>
                <a:rPr lang="de-AT" sz="1400" b="1" i="0" u="none" strike="noStrike" cap="none">
                  <a:solidFill>
                    <a:schemeClr val="lt1"/>
                  </a:solidFill>
                  <a:latin typeface="Arial"/>
                  <a:ea typeface="Arial"/>
                  <a:cs typeface="Arial"/>
                  <a:sym typeface="Arial"/>
                </a:rPr>
                <a:t>Staff Exchanges (SE),  Co-funding of regional, national and international programmes (COFUND)</a:t>
              </a:r>
              <a:endParaRPr sz="1400" b="1" i="0" u="none" strike="noStrike" cap="none">
                <a:solidFill>
                  <a:schemeClr val="lt1"/>
                </a:solidFill>
                <a:latin typeface="Arial"/>
                <a:ea typeface="Arial"/>
                <a:cs typeface="Arial"/>
                <a:sym typeface="Arial"/>
              </a:endParaRPr>
            </a:p>
            <a:p>
              <a:pPr marL="114300" marR="0" lvl="1" indent="-114300" algn="l" rtl="0">
                <a:lnSpc>
                  <a:spcPct val="120000"/>
                </a:lnSpc>
                <a:spcBef>
                  <a:spcPts val="210"/>
                </a:spcBef>
                <a:spcAft>
                  <a:spcPts val="0"/>
                </a:spcAft>
                <a:buClr>
                  <a:srgbClr val="FF0000"/>
                </a:buClr>
                <a:buSzPts val="1400"/>
                <a:buFont typeface="Arial"/>
                <a:buChar char="•"/>
              </a:pPr>
              <a:r>
                <a:rPr lang="de-AT" sz="1400" b="1" i="0" u="none" strike="noStrike" cap="none">
                  <a:solidFill>
                    <a:srgbClr val="FF0000"/>
                  </a:solidFill>
                  <a:latin typeface="Arial"/>
                  <a:ea typeface="Arial"/>
                  <a:cs typeface="Arial"/>
                  <a:sym typeface="Arial"/>
                </a:rPr>
                <a:t>EU Missions</a:t>
              </a:r>
              <a:endParaRPr/>
            </a:p>
            <a:p>
              <a:pPr marL="114300" marR="0" lvl="1" indent="-114300" algn="l" rtl="0">
                <a:lnSpc>
                  <a:spcPct val="120000"/>
                </a:lnSpc>
                <a:spcBef>
                  <a:spcPts val="210"/>
                </a:spcBef>
                <a:spcAft>
                  <a:spcPts val="0"/>
                </a:spcAft>
                <a:buClr>
                  <a:srgbClr val="FF0000"/>
                </a:buClr>
                <a:buSzPts val="1400"/>
                <a:buFont typeface="Arial"/>
                <a:buChar char="•"/>
              </a:pPr>
              <a:r>
                <a:rPr lang="de-AT" sz="1400" b="1" i="0" u="none" strike="noStrike" cap="none">
                  <a:solidFill>
                    <a:srgbClr val="FF0000"/>
                  </a:solidFill>
                  <a:latin typeface="Arial"/>
                  <a:ea typeface="Arial"/>
                  <a:cs typeface="Arial"/>
                  <a:sym typeface="Arial"/>
                </a:rPr>
                <a:t>EU Partnerships</a:t>
              </a:r>
              <a:endParaRPr/>
            </a:p>
            <a:p>
              <a:pPr marL="114300" marR="0" lvl="1" indent="-25400" algn="l" rtl="0">
                <a:lnSpc>
                  <a:spcPct val="120000"/>
                </a:lnSpc>
                <a:spcBef>
                  <a:spcPts val="210"/>
                </a:spcBef>
                <a:spcAft>
                  <a:spcPts val="0"/>
                </a:spcAft>
                <a:buClr>
                  <a:schemeClr val="dk1"/>
                </a:buClr>
                <a:buSzPts val="1400"/>
                <a:buFont typeface="Arial"/>
                <a:buNone/>
              </a:pPr>
              <a:endParaRPr sz="1400" b="1" i="0" u="none" strike="noStrike" cap="none">
                <a:solidFill>
                  <a:schemeClr val="lt1"/>
                </a:solidFill>
                <a:latin typeface="Arial"/>
                <a:ea typeface="Arial"/>
                <a:cs typeface="Arial"/>
                <a:sym typeface="Arial"/>
              </a:endParaRPr>
            </a:p>
          </p:txBody>
        </p:sp>
        <p:sp>
          <p:nvSpPr>
            <p:cNvPr id="427" name="Google Shape;427;p16"/>
            <p:cNvSpPr/>
            <p:nvPr/>
          </p:nvSpPr>
          <p:spPr>
            <a:xfrm>
              <a:off x="0" y="2972068"/>
              <a:ext cx="1412598" cy="42941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6"/>
            <p:cNvSpPr txBox="1"/>
            <p:nvPr/>
          </p:nvSpPr>
          <p:spPr>
            <a:xfrm>
              <a:off x="0" y="2972068"/>
              <a:ext cx="1412598" cy="429418"/>
            </a:xfrm>
            <a:prstGeom prst="rect">
              <a:avLst/>
            </a:prstGeom>
            <a:noFill/>
            <a:ln>
              <a:noFill/>
            </a:ln>
          </p:spPr>
          <p:txBody>
            <a:bodyPr spcFirstLastPara="1" wrap="square" lIns="99550" tIns="35550" rIns="99550" bIns="35550" anchor="ctr" anchorCtr="0">
              <a:noAutofit/>
            </a:bodyPr>
            <a:lstStyle/>
            <a:p>
              <a:pPr marL="0" marR="0" lvl="0" indent="0" algn="r" rtl="0">
                <a:lnSpc>
                  <a:spcPct val="90000"/>
                </a:lnSpc>
                <a:spcBef>
                  <a:spcPts val="0"/>
                </a:spcBef>
                <a:spcAft>
                  <a:spcPts val="0"/>
                </a:spcAft>
                <a:buClr>
                  <a:srgbClr val="3F3F3F"/>
                </a:buClr>
                <a:buSzPts val="1400"/>
                <a:buFont typeface="Arial"/>
                <a:buNone/>
              </a:pPr>
              <a:r>
                <a:rPr lang="de-AT" sz="1400" b="1">
                  <a:solidFill>
                    <a:srgbClr val="3F3F3F"/>
                  </a:solidFill>
                  <a:latin typeface="Arial"/>
                  <a:ea typeface="Arial"/>
                  <a:cs typeface="Arial"/>
                  <a:sym typeface="Arial"/>
                </a:rPr>
                <a:t>Individual projects</a:t>
              </a:r>
              <a:endParaRPr/>
            </a:p>
          </p:txBody>
        </p:sp>
        <p:sp>
          <p:nvSpPr>
            <p:cNvPr id="429" name="Google Shape;429;p16"/>
            <p:cNvSpPr/>
            <p:nvPr/>
          </p:nvSpPr>
          <p:spPr>
            <a:xfrm>
              <a:off x="1412597" y="2650004"/>
              <a:ext cx="282519" cy="1073545"/>
            </a:xfrm>
            <a:prstGeom prst="leftBrace">
              <a:avLst>
                <a:gd name="adj1" fmla="val 35000"/>
                <a:gd name="adj2" fmla="val 50000"/>
              </a:avLst>
            </a:prstGeom>
            <a:noFill/>
            <a:ln w="25400" cap="flat" cmpd="sng">
              <a:solidFill>
                <a:srgbClr val="28438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6"/>
            <p:cNvSpPr/>
            <p:nvPr/>
          </p:nvSpPr>
          <p:spPr>
            <a:xfrm>
              <a:off x="1808125" y="2650004"/>
              <a:ext cx="3842266" cy="1073545"/>
            </a:xfrm>
            <a:prstGeom prst="rect">
              <a:avLst/>
            </a:prstGeom>
            <a:solidFill>
              <a:srgbClr val="979EBB"/>
            </a:solidFill>
            <a:ln w="254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6"/>
            <p:cNvSpPr txBox="1"/>
            <p:nvPr/>
          </p:nvSpPr>
          <p:spPr>
            <a:xfrm>
              <a:off x="1808125" y="2650004"/>
              <a:ext cx="3842266" cy="1073545"/>
            </a:xfrm>
            <a:prstGeom prst="rect">
              <a:avLst/>
            </a:prstGeom>
            <a:noFill/>
            <a:ln>
              <a:noFill/>
            </a:ln>
          </p:spPr>
          <p:txBody>
            <a:bodyPr spcFirstLastPara="1" wrap="square" lIns="53325" tIns="53325" rIns="53325" bIns="53325" anchor="ctr" anchorCtr="0">
              <a:noAutofit/>
            </a:bodyPr>
            <a:lstStyle/>
            <a:p>
              <a:pPr marL="114300" marR="0" lvl="1" indent="-114300" algn="l" rtl="0">
                <a:lnSpc>
                  <a:spcPct val="120000"/>
                </a:lnSpc>
                <a:spcBef>
                  <a:spcPts val="0"/>
                </a:spcBef>
                <a:spcAft>
                  <a:spcPts val="0"/>
                </a:spcAft>
                <a:buClr>
                  <a:srgbClr val="FFFFFF"/>
                </a:buClr>
                <a:buSzPts val="1400"/>
                <a:buFont typeface="Arial"/>
                <a:buChar char="•"/>
              </a:pPr>
              <a:r>
                <a:rPr lang="de-AT" sz="1400" b="1" i="0" u="none" strike="noStrike" cap="none" dirty="0">
                  <a:solidFill>
                    <a:srgbClr val="FFFFFF"/>
                  </a:solidFill>
                  <a:latin typeface="Arial"/>
                  <a:ea typeface="Arial"/>
                  <a:cs typeface="Arial"/>
                  <a:sym typeface="Arial"/>
                </a:rPr>
                <a:t>European Research Council (ERC);</a:t>
              </a:r>
              <a:endParaRPr sz="1400" b="1" i="0" u="none" strike="noStrike" cap="none" dirty="0">
                <a:solidFill>
                  <a:srgbClr val="FFFFFF"/>
                </a:solidFill>
                <a:latin typeface="Arial"/>
                <a:ea typeface="Arial"/>
                <a:cs typeface="Arial"/>
                <a:sym typeface="Arial"/>
              </a:endParaRPr>
            </a:p>
            <a:p>
              <a:pPr marL="114300" marR="0" lvl="1" indent="-114300" algn="l" rtl="0">
                <a:lnSpc>
                  <a:spcPct val="120000"/>
                </a:lnSpc>
                <a:spcBef>
                  <a:spcPts val="210"/>
                </a:spcBef>
                <a:spcAft>
                  <a:spcPts val="0"/>
                </a:spcAft>
                <a:buClr>
                  <a:srgbClr val="FFFFFF"/>
                </a:buClr>
                <a:buSzPts val="1400"/>
                <a:buFont typeface="Arial"/>
                <a:buChar char="•"/>
              </a:pPr>
              <a:r>
                <a:rPr lang="de-AT" sz="1400" b="1" i="0" u="none" strike="noStrike" cap="none" dirty="0">
                  <a:solidFill>
                    <a:srgbClr val="FFFFFF"/>
                  </a:solidFill>
                  <a:latin typeface="Arial"/>
                  <a:ea typeface="Arial"/>
                  <a:cs typeface="Arial"/>
                  <a:sym typeface="Arial"/>
                </a:rPr>
                <a:t>Marie </a:t>
              </a:r>
              <a:r>
                <a:rPr lang="de-AT" sz="1400" b="1" i="0" u="none" strike="noStrike" cap="none" dirty="0" err="1">
                  <a:solidFill>
                    <a:srgbClr val="FFFFFF"/>
                  </a:solidFill>
                  <a:latin typeface="Arial"/>
                  <a:ea typeface="Arial"/>
                  <a:cs typeface="Arial"/>
                  <a:sym typeface="Arial"/>
                </a:rPr>
                <a:t>Sklodowska</a:t>
              </a:r>
              <a:r>
                <a:rPr lang="de-AT" sz="1400" b="1" i="0" u="none" strike="noStrike" cap="none" dirty="0">
                  <a:solidFill>
                    <a:srgbClr val="FFFFFF"/>
                  </a:solidFill>
                  <a:latin typeface="Arial"/>
                  <a:ea typeface="Arial"/>
                  <a:cs typeface="Arial"/>
                  <a:sym typeface="Arial"/>
                </a:rPr>
                <a:t>-Curie  Actions (MSCA); </a:t>
              </a:r>
              <a:r>
                <a:rPr lang="de-AT" sz="1400" b="1" i="0" u="none" strike="noStrike" cap="none" dirty="0" err="1">
                  <a:solidFill>
                    <a:srgbClr val="FFFFFF"/>
                  </a:solidFill>
                  <a:latin typeface="Arial"/>
                  <a:ea typeface="Arial"/>
                  <a:cs typeface="Arial"/>
                  <a:sym typeface="Arial"/>
                </a:rPr>
                <a:t>Postdoctoral</a:t>
              </a:r>
              <a:r>
                <a:rPr lang="de-AT" sz="1400" b="1" i="0" u="none" strike="noStrike" cap="none" dirty="0">
                  <a:solidFill>
                    <a:srgbClr val="FFFFFF"/>
                  </a:solidFill>
                  <a:latin typeface="Arial"/>
                  <a:ea typeface="Arial"/>
                  <a:cs typeface="Arial"/>
                  <a:sym typeface="Arial"/>
                </a:rPr>
                <a:t> Fellowships.</a:t>
              </a:r>
              <a:endParaRPr dirty="0"/>
            </a:p>
          </p:txBody>
        </p:sp>
      </p:grpSp>
      <p:sp>
        <p:nvSpPr>
          <p:cNvPr id="432" name="Google Shape;432;p16"/>
          <p:cNvSpPr/>
          <p:nvPr/>
        </p:nvSpPr>
        <p:spPr>
          <a:xfrm>
            <a:off x="7032104" y="1862826"/>
            <a:ext cx="3429000" cy="342900"/>
          </a:xfrm>
          <a:prstGeom prst="rect">
            <a:avLst/>
          </a:prstGeom>
          <a:gradFill>
            <a:gsLst>
              <a:gs pos="0">
                <a:srgbClr val="FFCC33"/>
              </a:gs>
              <a:gs pos="8000">
                <a:srgbClr val="FFCC33"/>
              </a:gs>
              <a:gs pos="50000">
                <a:srgbClr val="7F9E2D"/>
              </a:gs>
              <a:gs pos="100000">
                <a:srgbClr val="98BD37"/>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a:solidFill>
                  <a:srgbClr val="FFFFFF"/>
                </a:solidFill>
                <a:latin typeface="Arial"/>
                <a:ea typeface="Arial"/>
                <a:cs typeface="Arial"/>
                <a:sym typeface="Arial"/>
              </a:rPr>
              <a:t>Modalities of the participation</a:t>
            </a:r>
            <a:endParaRPr sz="1800">
              <a:solidFill>
                <a:srgbClr val="FFFFFF"/>
              </a:solidFill>
              <a:latin typeface="Arial"/>
              <a:ea typeface="Arial"/>
              <a:cs typeface="Arial"/>
              <a:sym typeface="Arial"/>
            </a:endParaRPr>
          </a:p>
        </p:txBody>
      </p:sp>
      <p:sp>
        <p:nvSpPr>
          <p:cNvPr id="433" name="Google Shape;433;p16"/>
          <p:cNvSpPr/>
          <p:nvPr/>
        </p:nvSpPr>
        <p:spPr>
          <a:xfrm>
            <a:off x="7248128" y="2410800"/>
            <a:ext cx="457200" cy="3016422"/>
          </a:xfrm>
          <a:prstGeom prst="leftBrace">
            <a:avLst>
              <a:gd name="adj1" fmla="val 8333"/>
              <a:gd name="adj2" fmla="val 36208"/>
            </a:avLst>
          </a:prstGeom>
          <a:noFill/>
          <a:ln w="28575" cap="flat" cmpd="sng">
            <a:solidFill>
              <a:srgbClr val="92B2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3F3F3F"/>
              </a:solidFill>
              <a:latin typeface="Arial"/>
              <a:ea typeface="Arial"/>
              <a:cs typeface="Arial"/>
              <a:sym typeface="Arial"/>
            </a:endParaRPr>
          </a:p>
        </p:txBody>
      </p:sp>
      <p:sp>
        <p:nvSpPr>
          <p:cNvPr id="434" name="Google Shape;434;p16"/>
          <p:cNvSpPr txBox="1"/>
          <p:nvPr/>
        </p:nvSpPr>
        <p:spPr>
          <a:xfrm>
            <a:off x="7689552" y="2420889"/>
            <a:ext cx="2667000" cy="2948499"/>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de-AT" sz="1800">
                <a:solidFill>
                  <a:srgbClr val="3F3F3F"/>
                </a:solidFill>
                <a:latin typeface="Calibri"/>
                <a:ea typeface="Calibri"/>
                <a:cs typeface="Calibri"/>
                <a:sym typeface="Calibri"/>
              </a:rPr>
              <a:t>Formal participation with Grant Agreement (GA)</a:t>
            </a:r>
            <a:endParaRPr sz="1050">
              <a:solidFill>
                <a:srgbClr val="3F3F3F"/>
              </a:solidFill>
              <a:latin typeface="Calibri"/>
              <a:ea typeface="Calibri"/>
              <a:cs typeface="Calibri"/>
              <a:sym typeface="Calibri"/>
            </a:endParaRPr>
          </a:p>
          <a:p>
            <a:pPr marL="257175" marR="0" lvl="0" indent="-257175" algn="l" rtl="0">
              <a:lnSpc>
                <a:spcPct val="115000"/>
              </a:lnSpc>
              <a:spcBef>
                <a:spcPts val="750"/>
              </a:spcBef>
              <a:spcAft>
                <a:spcPts val="0"/>
              </a:spcAft>
              <a:buClr>
                <a:srgbClr val="3F3F3F"/>
              </a:buClr>
              <a:buSzPts val="1800"/>
              <a:buFont typeface="Noto Sans Symbols"/>
              <a:buChar char="∙"/>
            </a:pPr>
            <a:r>
              <a:rPr lang="de-AT" sz="1800">
                <a:solidFill>
                  <a:srgbClr val="3F3F3F"/>
                </a:solidFill>
                <a:latin typeface="Calibri"/>
                <a:ea typeface="Calibri"/>
                <a:cs typeface="Calibri"/>
                <a:sym typeface="Calibri"/>
              </a:rPr>
              <a:t>Coordinator;</a:t>
            </a:r>
            <a:endParaRPr sz="1050">
              <a:solidFill>
                <a:srgbClr val="3F3F3F"/>
              </a:solidFill>
              <a:latin typeface="Calibri"/>
              <a:ea typeface="Calibri"/>
              <a:cs typeface="Calibri"/>
              <a:sym typeface="Calibri"/>
            </a:endParaRPr>
          </a:p>
          <a:p>
            <a:pPr marL="257175" marR="0" lvl="0" indent="-257175" algn="l" rtl="0">
              <a:lnSpc>
                <a:spcPct val="115000"/>
              </a:lnSpc>
              <a:spcBef>
                <a:spcPts val="0"/>
              </a:spcBef>
              <a:spcAft>
                <a:spcPts val="0"/>
              </a:spcAft>
              <a:buClr>
                <a:srgbClr val="3F3F3F"/>
              </a:buClr>
              <a:buSzPts val="1800"/>
              <a:buFont typeface="Noto Sans Symbols"/>
              <a:buChar char="∙"/>
            </a:pPr>
            <a:r>
              <a:rPr lang="de-AT" sz="1800">
                <a:solidFill>
                  <a:srgbClr val="3F3F3F"/>
                </a:solidFill>
                <a:latin typeface="Calibri"/>
                <a:ea typeface="Calibri"/>
                <a:cs typeface="Calibri"/>
                <a:sym typeface="Calibri"/>
              </a:rPr>
              <a:t>Partner</a:t>
            </a:r>
            <a:endParaRPr sz="1050">
              <a:solidFill>
                <a:srgbClr val="3F3F3F"/>
              </a:solidFill>
              <a:latin typeface="Calibri"/>
              <a:ea typeface="Calibri"/>
              <a:cs typeface="Calibri"/>
              <a:sym typeface="Calibri"/>
            </a:endParaRPr>
          </a:p>
          <a:p>
            <a:pPr marL="257175" marR="0" lvl="0" indent="-257175" algn="l" rtl="0">
              <a:lnSpc>
                <a:spcPct val="115000"/>
              </a:lnSpc>
              <a:spcBef>
                <a:spcPts val="0"/>
              </a:spcBef>
              <a:spcAft>
                <a:spcPts val="0"/>
              </a:spcAft>
              <a:buClr>
                <a:srgbClr val="3F3F3F"/>
              </a:buClr>
              <a:buSzPts val="1800"/>
              <a:buFont typeface="Noto Sans Symbols"/>
              <a:buChar char="∙"/>
            </a:pPr>
            <a:r>
              <a:rPr lang="de-AT" sz="1800">
                <a:solidFill>
                  <a:srgbClr val="3F3F3F"/>
                </a:solidFill>
                <a:latin typeface="Calibri"/>
                <a:ea typeface="Calibri"/>
                <a:cs typeface="Calibri"/>
                <a:sym typeface="Calibri"/>
              </a:rPr>
              <a:t>Associated party;</a:t>
            </a:r>
            <a:endParaRPr sz="1050">
              <a:solidFill>
                <a:srgbClr val="3F3F3F"/>
              </a:solidFill>
              <a:latin typeface="Calibri"/>
              <a:ea typeface="Calibri"/>
              <a:cs typeface="Calibri"/>
              <a:sym typeface="Calibri"/>
            </a:endParaRPr>
          </a:p>
          <a:p>
            <a:pPr marL="257175" marR="0" lvl="0" indent="-257175" algn="l" rtl="0">
              <a:lnSpc>
                <a:spcPct val="115000"/>
              </a:lnSpc>
              <a:spcBef>
                <a:spcPts val="0"/>
              </a:spcBef>
              <a:spcAft>
                <a:spcPts val="0"/>
              </a:spcAft>
              <a:buClr>
                <a:srgbClr val="3F3F3F"/>
              </a:buClr>
              <a:buSzPts val="1800"/>
              <a:buFont typeface="Noto Sans Symbols"/>
              <a:buChar char="∙"/>
            </a:pPr>
            <a:r>
              <a:rPr lang="de-AT" sz="1800">
                <a:solidFill>
                  <a:srgbClr val="3F3F3F"/>
                </a:solidFill>
                <a:latin typeface="Calibri"/>
                <a:ea typeface="Calibri"/>
                <a:cs typeface="Calibri"/>
                <a:sym typeface="Calibri"/>
              </a:rPr>
              <a:t>Third party.</a:t>
            </a:r>
            <a:endParaRPr sz="1050">
              <a:solidFill>
                <a:srgbClr val="3F3F3F"/>
              </a:solidFill>
              <a:latin typeface="Calibri"/>
              <a:ea typeface="Calibri"/>
              <a:cs typeface="Calibri"/>
              <a:sym typeface="Calibri"/>
            </a:endParaRPr>
          </a:p>
          <a:p>
            <a:pPr marL="0" marR="0" lvl="0" indent="0" algn="l" rtl="0">
              <a:lnSpc>
                <a:spcPct val="115000"/>
              </a:lnSpc>
              <a:spcBef>
                <a:spcPts val="750"/>
              </a:spcBef>
              <a:spcAft>
                <a:spcPts val="0"/>
              </a:spcAft>
              <a:buNone/>
            </a:pPr>
            <a:r>
              <a:rPr lang="de-AT" sz="1800">
                <a:solidFill>
                  <a:srgbClr val="3F3F3F"/>
                </a:solidFill>
                <a:latin typeface="Calibri"/>
                <a:ea typeface="Calibri"/>
                <a:cs typeface="Calibri"/>
                <a:sym typeface="Calibri"/>
              </a:rPr>
              <a:t>Without Grant Agreement</a:t>
            </a:r>
            <a:endParaRPr sz="1050">
              <a:solidFill>
                <a:srgbClr val="3F3F3F"/>
              </a:solidFill>
              <a:latin typeface="Calibri"/>
              <a:ea typeface="Calibri"/>
              <a:cs typeface="Calibri"/>
              <a:sym typeface="Calibri"/>
            </a:endParaRPr>
          </a:p>
          <a:p>
            <a:pPr marL="257175" marR="0" lvl="0" indent="-257175" algn="l" rtl="0">
              <a:lnSpc>
                <a:spcPct val="115000"/>
              </a:lnSpc>
              <a:spcBef>
                <a:spcPts val="750"/>
              </a:spcBef>
              <a:spcAft>
                <a:spcPts val="0"/>
              </a:spcAft>
              <a:buClr>
                <a:srgbClr val="3F3F3F"/>
              </a:buClr>
              <a:buSzPts val="1800"/>
              <a:buFont typeface="Noto Sans Symbols"/>
              <a:buChar char="∙"/>
            </a:pPr>
            <a:r>
              <a:rPr lang="de-AT" sz="1800">
                <a:solidFill>
                  <a:srgbClr val="3F3F3F"/>
                </a:solidFill>
                <a:latin typeface="Calibri"/>
                <a:ea typeface="Calibri"/>
                <a:cs typeface="Calibri"/>
                <a:sym typeface="Calibri"/>
              </a:rPr>
              <a:t>Subcontractor</a:t>
            </a:r>
            <a:endParaRPr sz="1050">
              <a:solidFill>
                <a:srgbClr val="3F3F3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7"/>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Main type of Actions/ projects in Horizon EUROPE</a:t>
            </a:r>
            <a:endParaRPr/>
          </a:p>
        </p:txBody>
      </p:sp>
      <p:sp>
        <p:nvSpPr>
          <p:cNvPr id="440" name="Google Shape;440;p17"/>
          <p:cNvSpPr txBox="1">
            <a:spLocks noGrp="1"/>
          </p:cNvSpPr>
          <p:nvPr>
            <p:ph type="body" idx="4294967295"/>
          </p:nvPr>
        </p:nvSpPr>
        <p:spPr>
          <a:xfrm>
            <a:off x="4233863" y="1844675"/>
            <a:ext cx="7958137" cy="3744913"/>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800"/>
              </a:spcBef>
              <a:spcAft>
                <a:spcPts val="0"/>
              </a:spcAft>
              <a:buSzPts val="1800"/>
              <a:buNone/>
            </a:pPr>
            <a:endParaRPr sz="1800"/>
          </a:p>
        </p:txBody>
      </p:sp>
      <p:sp>
        <p:nvSpPr>
          <p:cNvPr id="441" name="Google Shape;441;p17"/>
          <p:cNvSpPr/>
          <p:nvPr/>
        </p:nvSpPr>
        <p:spPr>
          <a:xfrm>
            <a:off x="1847528" y="188640"/>
            <a:ext cx="2708312" cy="546960"/>
          </a:xfrm>
          <a:prstGeom prst="rect">
            <a:avLst/>
          </a:prstGeom>
          <a:noFill/>
          <a:ln>
            <a:noFill/>
          </a:ln>
        </p:spPr>
        <p:txBody>
          <a:bodyPr spcFirstLastPara="1" wrap="square" lIns="64750" tIns="64750" rIns="64750" bIns="64750" anchor="ctr" anchorCtr="0">
            <a:noAutofit/>
          </a:bodyPr>
          <a:lstStyle/>
          <a:p>
            <a:pPr marL="0" marR="0" lvl="1" indent="0" algn="l" rtl="0">
              <a:lnSpc>
                <a:spcPct val="90000"/>
              </a:lnSpc>
              <a:spcBef>
                <a:spcPts val="0"/>
              </a:spcBef>
              <a:spcAft>
                <a:spcPts val="0"/>
              </a:spcAft>
              <a:buNone/>
            </a:pPr>
            <a:endParaRPr sz="1700" b="0" i="0" u="none" strike="noStrike" cap="none">
              <a:solidFill>
                <a:srgbClr val="FF0000"/>
              </a:solidFill>
              <a:latin typeface="Arial"/>
              <a:ea typeface="Arial"/>
              <a:cs typeface="Arial"/>
              <a:sym typeface="Arial"/>
            </a:endParaRPr>
          </a:p>
        </p:txBody>
      </p:sp>
      <p:graphicFrame>
        <p:nvGraphicFramePr>
          <p:cNvPr id="442" name="Google Shape;442;p17"/>
          <p:cNvGraphicFramePr/>
          <p:nvPr/>
        </p:nvGraphicFramePr>
        <p:xfrm>
          <a:off x="1302707" y="1644408"/>
          <a:ext cx="9370525" cy="5669300"/>
        </p:xfrm>
        <a:graphic>
          <a:graphicData uri="http://schemas.openxmlformats.org/drawingml/2006/table">
            <a:tbl>
              <a:tblPr>
                <a:noFill/>
                <a:tableStyleId>{30460093-F3CA-4F1D-8F33-050B6B60E10B}</a:tableStyleId>
              </a:tblPr>
              <a:tblGrid>
                <a:gridCol w="2688275">
                  <a:extLst>
                    <a:ext uri="{9D8B030D-6E8A-4147-A177-3AD203B41FA5}">
                      <a16:colId xmlns:a16="http://schemas.microsoft.com/office/drawing/2014/main" val="20000"/>
                    </a:ext>
                  </a:extLst>
                </a:gridCol>
                <a:gridCol w="6682250">
                  <a:extLst>
                    <a:ext uri="{9D8B030D-6E8A-4147-A177-3AD203B41FA5}">
                      <a16:colId xmlns:a16="http://schemas.microsoft.com/office/drawing/2014/main" val="20001"/>
                    </a:ext>
                  </a:extLst>
                </a:gridCol>
              </a:tblGrid>
              <a:tr h="2436725">
                <a:tc>
                  <a:txBody>
                    <a:bodyPr/>
                    <a:lstStyle/>
                    <a:p>
                      <a:pPr marL="0" marR="0" lvl="0" indent="0" algn="l" rtl="0">
                        <a:lnSpc>
                          <a:spcPct val="100000"/>
                        </a:lnSpc>
                        <a:spcBef>
                          <a:spcPts val="0"/>
                        </a:spcBef>
                        <a:spcAft>
                          <a:spcPts val="0"/>
                        </a:spcAft>
                        <a:buClr>
                          <a:schemeClr val="lt1"/>
                        </a:buClr>
                        <a:buSzPts val="2000"/>
                        <a:buFont typeface="Arial"/>
                        <a:buNone/>
                      </a:pPr>
                      <a:r>
                        <a:rPr lang="de-AT" sz="2000" b="1" u="none" strike="noStrike" cap="none">
                          <a:solidFill>
                            <a:schemeClr val="lt1"/>
                          </a:solidFill>
                        </a:rPr>
                        <a:t>Research and Innovation Actions (RIA) </a:t>
                      </a:r>
                      <a:endParaRPr sz="2000" u="none" strike="noStrike" cap="none">
                        <a:solidFill>
                          <a:schemeClr val="lt1"/>
                        </a:solidFill>
                      </a:endParaRPr>
                    </a:p>
                    <a:p>
                      <a:pPr marL="0" marR="0" lvl="0" indent="0" algn="l" rtl="0">
                        <a:spcBef>
                          <a:spcPts val="0"/>
                        </a:spcBef>
                        <a:spcAft>
                          <a:spcPts val="0"/>
                        </a:spcAft>
                        <a:buNone/>
                      </a:pPr>
                      <a:endParaRPr sz="2000">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l" rtl="0">
                        <a:spcBef>
                          <a:spcPts val="0"/>
                        </a:spcBef>
                        <a:spcAft>
                          <a:spcPts val="0"/>
                        </a:spcAft>
                        <a:buNone/>
                      </a:pPr>
                      <a:r>
                        <a:rPr lang="de-AT" sz="2000" b="1" u="sng">
                          <a:solidFill>
                            <a:schemeClr val="lt1"/>
                          </a:solidFill>
                        </a:rPr>
                        <a:t>=&gt;What?</a:t>
                      </a:r>
                      <a:r>
                        <a:rPr lang="de-AT" sz="2000" b="1">
                          <a:solidFill>
                            <a:schemeClr val="lt1"/>
                          </a:solidFill>
                        </a:rPr>
                        <a:t> Funding available for collaborative research projects tackling clearly defined challenges which can lead to the development of new knowledge or new technology. </a:t>
                      </a:r>
                      <a:endParaRPr/>
                    </a:p>
                    <a:p>
                      <a:pPr marL="0" marR="0" lvl="0" indent="0" algn="l" rtl="0">
                        <a:spcBef>
                          <a:spcPts val="0"/>
                        </a:spcBef>
                        <a:spcAft>
                          <a:spcPts val="0"/>
                        </a:spcAft>
                        <a:buNone/>
                      </a:pPr>
                      <a:endParaRPr sz="2000" b="1">
                        <a:solidFill>
                          <a:schemeClr val="lt1"/>
                        </a:solidFill>
                      </a:endParaRPr>
                    </a:p>
                    <a:p>
                      <a:pPr marL="0" marR="0" lvl="0" indent="0" algn="l" rtl="0">
                        <a:spcBef>
                          <a:spcPts val="0"/>
                        </a:spcBef>
                        <a:spcAft>
                          <a:spcPts val="0"/>
                        </a:spcAft>
                        <a:buNone/>
                      </a:pPr>
                      <a:r>
                        <a:rPr lang="de-AT" sz="2000" b="1" u="sng">
                          <a:solidFill>
                            <a:schemeClr val="lt1"/>
                          </a:solidFill>
                        </a:rPr>
                        <a:t>=&gt;Who? </a:t>
                      </a:r>
                      <a:r>
                        <a:rPr lang="de-AT" sz="2000" b="1">
                          <a:solidFill>
                            <a:schemeClr val="lt1"/>
                          </a:solidFill>
                        </a:rPr>
                        <a:t>Consortia of partners from different countries, industry and academia. Min. 3 legal entities established in 3 Member States or Associated Countries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2144300">
                <a:tc>
                  <a:txBody>
                    <a:bodyPr/>
                    <a:lstStyle/>
                    <a:p>
                      <a:pPr marL="0" marR="0" lvl="0" indent="0" algn="l" rtl="0">
                        <a:lnSpc>
                          <a:spcPct val="100000"/>
                        </a:lnSpc>
                        <a:spcBef>
                          <a:spcPts val="0"/>
                        </a:spcBef>
                        <a:spcAft>
                          <a:spcPts val="0"/>
                        </a:spcAft>
                        <a:buClr>
                          <a:schemeClr val="lt1"/>
                        </a:buClr>
                        <a:buSzPts val="2000"/>
                        <a:buFont typeface="Arial"/>
                        <a:buNone/>
                      </a:pPr>
                      <a:r>
                        <a:rPr lang="de-AT" sz="2000" b="1">
                          <a:solidFill>
                            <a:schemeClr val="lt1"/>
                          </a:solidFill>
                        </a:rPr>
                        <a:t>Innovation Actions (IA) </a:t>
                      </a:r>
                      <a:endParaRPr sz="2000">
                        <a:solidFill>
                          <a:schemeClr val="lt1"/>
                        </a:solidFill>
                      </a:endParaRPr>
                    </a:p>
                    <a:p>
                      <a:pPr marL="0" marR="0" lvl="0" indent="0" algn="l" rtl="0">
                        <a:spcBef>
                          <a:spcPts val="0"/>
                        </a:spcBef>
                        <a:spcAft>
                          <a:spcPts val="0"/>
                        </a:spcAft>
                        <a:buNone/>
                      </a:pPr>
                      <a:endParaRPr sz="2000">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l" rtl="0">
                        <a:spcBef>
                          <a:spcPts val="0"/>
                        </a:spcBef>
                        <a:spcAft>
                          <a:spcPts val="0"/>
                        </a:spcAft>
                        <a:buNone/>
                      </a:pPr>
                      <a:r>
                        <a:rPr lang="de-AT" sz="2000" b="1" u="sng">
                          <a:solidFill>
                            <a:schemeClr val="lt1"/>
                          </a:solidFill>
                        </a:rPr>
                        <a:t>=&gt;What?</a:t>
                      </a:r>
                      <a:r>
                        <a:rPr lang="de-AT" sz="2000" b="1">
                          <a:solidFill>
                            <a:schemeClr val="lt1"/>
                          </a:solidFill>
                        </a:rPr>
                        <a:t> Funding available for closer-to-the-market activities including prototyping, testing, demonstrating, piloting, scaling-up etc. for new or improved products, processes or services. </a:t>
                      </a:r>
                      <a:endParaRPr/>
                    </a:p>
                    <a:p>
                      <a:pPr marL="0" marR="0" lvl="0" indent="0" algn="l" rtl="0">
                        <a:spcBef>
                          <a:spcPts val="0"/>
                        </a:spcBef>
                        <a:spcAft>
                          <a:spcPts val="0"/>
                        </a:spcAft>
                        <a:buNone/>
                      </a:pPr>
                      <a:endParaRPr sz="2000" b="1">
                        <a:solidFill>
                          <a:schemeClr val="lt1"/>
                        </a:solidFill>
                      </a:endParaRPr>
                    </a:p>
                    <a:p>
                      <a:pPr marL="0" marR="0" lvl="0" indent="0" algn="l" rtl="0">
                        <a:lnSpc>
                          <a:spcPct val="100000"/>
                        </a:lnSpc>
                        <a:spcBef>
                          <a:spcPts val="0"/>
                        </a:spcBef>
                        <a:spcAft>
                          <a:spcPts val="0"/>
                        </a:spcAft>
                        <a:buClr>
                          <a:schemeClr val="lt1"/>
                        </a:buClr>
                        <a:buSzPts val="2000"/>
                        <a:buFont typeface="Arial"/>
                        <a:buNone/>
                      </a:pPr>
                      <a:r>
                        <a:rPr lang="de-AT" sz="2000" b="1" u="sng">
                          <a:solidFill>
                            <a:schemeClr val="lt1"/>
                          </a:solidFill>
                        </a:rPr>
                        <a:t>=&gt;Who? </a:t>
                      </a:r>
                      <a:r>
                        <a:rPr lang="de-AT" sz="2000" b="1">
                          <a:solidFill>
                            <a:schemeClr val="lt1"/>
                          </a:solidFill>
                        </a:rPr>
                        <a:t>Consortia of partners from different countries, industry and academia. Min. 3 legal entities established in 3 Member States or Associated Countries  </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1"/>
                  </a:ext>
                </a:extLst>
              </a:tr>
            </a:tbl>
          </a:graphicData>
        </a:graphic>
      </p:graphicFrame>
      <p:sp>
        <p:nvSpPr>
          <p:cNvPr id="443" name="Google Shape;443;p17"/>
          <p:cNvSpPr txBox="1"/>
          <p:nvPr/>
        </p:nvSpPr>
        <p:spPr>
          <a:xfrm>
            <a:off x="2053208" y="2565262"/>
            <a:ext cx="194517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800">
                <a:solidFill>
                  <a:srgbClr val="3F3F3F"/>
                </a:solidFill>
                <a:latin typeface="Calibri"/>
                <a:ea typeface="Calibri"/>
                <a:cs typeface="Calibri"/>
                <a:sym typeface="Calibri"/>
              </a:rPr>
              <a:t>Business Plan (TRL higher than 6</a:t>
            </a:r>
            <a:endParaRPr sz="1800">
              <a:solidFill>
                <a:srgbClr val="3F3F3F"/>
              </a:solidFill>
              <a:latin typeface="Calibri"/>
              <a:ea typeface="Calibri"/>
              <a:cs typeface="Calibri"/>
              <a:sym typeface="Calibri"/>
            </a:endParaRPr>
          </a:p>
        </p:txBody>
      </p:sp>
      <p:sp>
        <p:nvSpPr>
          <p:cNvPr id="444" name="Google Shape;444;p17"/>
          <p:cNvSpPr txBox="1"/>
          <p:nvPr/>
        </p:nvSpPr>
        <p:spPr>
          <a:xfrm>
            <a:off x="1847528" y="4634382"/>
            <a:ext cx="194517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800">
                <a:solidFill>
                  <a:srgbClr val="3F3F3F"/>
                </a:solidFill>
                <a:latin typeface="Calibri"/>
                <a:ea typeface="Calibri"/>
                <a:cs typeface="Calibri"/>
                <a:sym typeface="Calibri"/>
              </a:rPr>
              <a:t>Business Plan (TRL higher than 6/ if stated in the application form</a:t>
            </a:r>
            <a:endParaRPr sz="1800">
              <a:solidFill>
                <a:srgbClr val="3F3F3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18"/>
          <p:cNvSpPr txBox="1">
            <a:spLocks noGrp="1"/>
          </p:cNvSpPr>
          <p:nvPr>
            <p:ph type="title"/>
          </p:nvPr>
        </p:nvSpPr>
        <p:spPr>
          <a:xfrm>
            <a:off x="838199" y="468000"/>
            <a:ext cx="11066929"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Main types of Actions/ projects in Horizon Europe</a:t>
            </a:r>
            <a:endParaRPr/>
          </a:p>
        </p:txBody>
      </p:sp>
      <p:sp>
        <p:nvSpPr>
          <p:cNvPr id="450" name="Google Shape;450;p18"/>
          <p:cNvSpPr txBox="1">
            <a:spLocks noGrp="1"/>
          </p:cNvSpPr>
          <p:nvPr>
            <p:ph type="body" idx="4294967295"/>
          </p:nvPr>
        </p:nvSpPr>
        <p:spPr>
          <a:xfrm>
            <a:off x="4233863" y="1844675"/>
            <a:ext cx="7958137" cy="3744913"/>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800"/>
              </a:spcBef>
              <a:spcAft>
                <a:spcPts val="0"/>
              </a:spcAft>
              <a:buSzPts val="1800"/>
              <a:buNone/>
            </a:pPr>
            <a:endParaRPr sz="1800"/>
          </a:p>
        </p:txBody>
      </p:sp>
      <p:sp>
        <p:nvSpPr>
          <p:cNvPr id="451" name="Google Shape;451;p18"/>
          <p:cNvSpPr/>
          <p:nvPr/>
        </p:nvSpPr>
        <p:spPr>
          <a:xfrm>
            <a:off x="1847528" y="188640"/>
            <a:ext cx="2708312" cy="546960"/>
          </a:xfrm>
          <a:prstGeom prst="rect">
            <a:avLst/>
          </a:prstGeom>
          <a:noFill/>
          <a:ln>
            <a:noFill/>
          </a:ln>
        </p:spPr>
        <p:txBody>
          <a:bodyPr spcFirstLastPara="1" wrap="square" lIns="64750" tIns="64750" rIns="64750" bIns="64750" anchor="ctr" anchorCtr="0">
            <a:noAutofit/>
          </a:bodyPr>
          <a:lstStyle/>
          <a:p>
            <a:pPr marL="0" marR="0" lvl="1" indent="0" algn="l" rtl="0">
              <a:lnSpc>
                <a:spcPct val="90000"/>
              </a:lnSpc>
              <a:spcBef>
                <a:spcPts val="0"/>
              </a:spcBef>
              <a:spcAft>
                <a:spcPts val="0"/>
              </a:spcAft>
              <a:buNone/>
            </a:pPr>
            <a:endParaRPr sz="1700" b="0" i="0" u="none" strike="noStrike" cap="none">
              <a:solidFill>
                <a:srgbClr val="FF0000"/>
              </a:solidFill>
              <a:latin typeface="Arial"/>
              <a:ea typeface="Arial"/>
              <a:cs typeface="Arial"/>
              <a:sym typeface="Arial"/>
            </a:endParaRPr>
          </a:p>
        </p:txBody>
      </p:sp>
      <p:graphicFrame>
        <p:nvGraphicFramePr>
          <p:cNvPr id="452" name="Google Shape;452;p18"/>
          <p:cNvGraphicFramePr/>
          <p:nvPr/>
        </p:nvGraphicFramePr>
        <p:xfrm>
          <a:off x="961603" y="1512109"/>
          <a:ext cx="9835825" cy="3749050"/>
        </p:xfrm>
        <a:graphic>
          <a:graphicData uri="http://schemas.openxmlformats.org/drawingml/2006/table">
            <a:tbl>
              <a:tblPr>
                <a:noFill/>
                <a:tableStyleId>{30460093-F3CA-4F1D-8F33-050B6B60E10B}</a:tableStyleId>
              </a:tblPr>
              <a:tblGrid>
                <a:gridCol w="2821750">
                  <a:extLst>
                    <a:ext uri="{9D8B030D-6E8A-4147-A177-3AD203B41FA5}">
                      <a16:colId xmlns:a16="http://schemas.microsoft.com/office/drawing/2014/main" val="20000"/>
                    </a:ext>
                  </a:extLst>
                </a:gridCol>
                <a:gridCol w="7014075">
                  <a:extLst>
                    <a:ext uri="{9D8B030D-6E8A-4147-A177-3AD203B41FA5}">
                      <a16:colId xmlns:a16="http://schemas.microsoft.com/office/drawing/2014/main" val="20001"/>
                    </a:ext>
                  </a:extLst>
                </a:gridCol>
              </a:tblGrid>
              <a:tr h="3210200">
                <a:tc>
                  <a:txBody>
                    <a:bodyPr/>
                    <a:lstStyle/>
                    <a:p>
                      <a:pPr marL="0" marR="0" lvl="0" indent="0" algn="l" rtl="0">
                        <a:lnSpc>
                          <a:spcPct val="100000"/>
                        </a:lnSpc>
                        <a:spcBef>
                          <a:spcPts val="0"/>
                        </a:spcBef>
                        <a:spcAft>
                          <a:spcPts val="0"/>
                        </a:spcAft>
                        <a:buClr>
                          <a:schemeClr val="lt1"/>
                        </a:buClr>
                        <a:buSzPts val="2000"/>
                        <a:buFont typeface="Arial"/>
                        <a:buNone/>
                      </a:pPr>
                      <a:r>
                        <a:rPr lang="de-AT" sz="2000" b="1">
                          <a:solidFill>
                            <a:schemeClr val="lt1"/>
                          </a:solidFill>
                        </a:rPr>
                        <a:t>Coordination and Support Action (CSA)</a:t>
                      </a:r>
                      <a:endParaRPr sz="2000">
                        <a:solidFill>
                          <a:schemeClr val="lt1"/>
                        </a:solidFill>
                      </a:endParaRPr>
                    </a:p>
                    <a:p>
                      <a:pPr marL="0" marR="0" lvl="0" indent="0" algn="l" rtl="0">
                        <a:spcBef>
                          <a:spcPts val="0"/>
                        </a:spcBef>
                        <a:spcAft>
                          <a:spcPts val="0"/>
                        </a:spcAft>
                        <a:buNone/>
                      </a:pPr>
                      <a:endParaRPr sz="2000">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l" rtl="0">
                        <a:spcBef>
                          <a:spcPts val="0"/>
                        </a:spcBef>
                        <a:spcAft>
                          <a:spcPts val="0"/>
                        </a:spcAft>
                        <a:buNone/>
                      </a:pPr>
                      <a:r>
                        <a:rPr lang="de-AT" sz="2000" b="1" u="sng">
                          <a:solidFill>
                            <a:schemeClr val="lt1"/>
                          </a:solidFill>
                        </a:rPr>
                        <a:t>=&gt;What? </a:t>
                      </a:r>
                      <a:r>
                        <a:rPr lang="de-AT" sz="2000" b="1">
                          <a:solidFill>
                            <a:schemeClr val="lt1"/>
                          </a:solidFill>
                        </a:rPr>
                        <a:t>Funding available for actions consisting primarily of accompanying measures, such as the coordination and networking of research and innovation projects, programmes and policies (e.g. training, dissemination, exploitation, standardization, policy dialogues, etc.). Funding for research and innovation per se not covered. </a:t>
                      </a:r>
                      <a:endParaRPr/>
                    </a:p>
                    <a:p>
                      <a:pPr marL="0" marR="0" lvl="0" indent="0" algn="l" rtl="0">
                        <a:spcBef>
                          <a:spcPts val="0"/>
                        </a:spcBef>
                        <a:spcAft>
                          <a:spcPts val="0"/>
                        </a:spcAft>
                        <a:buNone/>
                      </a:pPr>
                      <a:endParaRPr sz="2000" b="1">
                        <a:solidFill>
                          <a:schemeClr val="lt1"/>
                        </a:solidFill>
                      </a:endParaRPr>
                    </a:p>
                    <a:p>
                      <a:pPr marL="0" marR="0" lvl="0" indent="0" algn="l" rtl="0">
                        <a:lnSpc>
                          <a:spcPct val="100000"/>
                        </a:lnSpc>
                        <a:spcBef>
                          <a:spcPts val="0"/>
                        </a:spcBef>
                        <a:spcAft>
                          <a:spcPts val="0"/>
                        </a:spcAft>
                        <a:buClr>
                          <a:schemeClr val="lt1"/>
                        </a:buClr>
                        <a:buSzPts val="2000"/>
                        <a:buFont typeface="Arial"/>
                        <a:buNone/>
                      </a:pPr>
                      <a:r>
                        <a:rPr lang="de-AT" sz="2000" b="1" u="sng">
                          <a:solidFill>
                            <a:schemeClr val="lt1"/>
                          </a:solidFill>
                        </a:rPr>
                        <a:t>=&gt;Who? </a:t>
                      </a:r>
                      <a:r>
                        <a:rPr lang="de-AT" sz="2000" b="1">
                          <a:solidFill>
                            <a:schemeClr val="lt1"/>
                          </a:solidFill>
                        </a:rPr>
                        <a:t>Single entities or consortia of partners from different countries, industry and academia. Min. 1 legal entity established in 1 Member State or Associated Country</a:t>
                      </a:r>
                      <a:endParaRPr sz="2000" b="1">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19"/>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Technology Readiness Level</a:t>
            </a:r>
            <a:endParaRPr/>
          </a:p>
        </p:txBody>
      </p:sp>
      <p:sp>
        <p:nvSpPr>
          <p:cNvPr id="458" name="Google Shape;458;p19"/>
          <p:cNvSpPr txBox="1">
            <a:spLocks noGrp="1"/>
          </p:cNvSpPr>
          <p:nvPr>
            <p:ph type="body" idx="4294967295"/>
          </p:nvPr>
        </p:nvSpPr>
        <p:spPr>
          <a:xfrm>
            <a:off x="4233863" y="1844675"/>
            <a:ext cx="7958137" cy="3744913"/>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800"/>
              </a:spcBef>
              <a:spcAft>
                <a:spcPts val="0"/>
              </a:spcAft>
              <a:buSzPts val="1800"/>
              <a:buNone/>
            </a:pPr>
            <a:endParaRPr sz="1800"/>
          </a:p>
        </p:txBody>
      </p:sp>
      <p:sp>
        <p:nvSpPr>
          <p:cNvPr id="459" name="Google Shape;459;p19"/>
          <p:cNvSpPr/>
          <p:nvPr/>
        </p:nvSpPr>
        <p:spPr>
          <a:xfrm>
            <a:off x="1847528" y="188640"/>
            <a:ext cx="2708312" cy="546960"/>
          </a:xfrm>
          <a:prstGeom prst="rect">
            <a:avLst/>
          </a:prstGeom>
          <a:noFill/>
          <a:ln>
            <a:noFill/>
          </a:ln>
        </p:spPr>
        <p:txBody>
          <a:bodyPr spcFirstLastPara="1" wrap="square" lIns="64750" tIns="64750" rIns="64750" bIns="64750" anchor="ctr" anchorCtr="0">
            <a:noAutofit/>
          </a:bodyPr>
          <a:lstStyle/>
          <a:p>
            <a:pPr marL="0" marR="0" lvl="1" indent="0" algn="l" rtl="0">
              <a:lnSpc>
                <a:spcPct val="90000"/>
              </a:lnSpc>
              <a:spcBef>
                <a:spcPts val="0"/>
              </a:spcBef>
              <a:spcAft>
                <a:spcPts val="0"/>
              </a:spcAft>
              <a:buNone/>
            </a:pPr>
            <a:endParaRPr sz="1700" b="0" i="0" u="none" strike="noStrike" cap="none">
              <a:solidFill>
                <a:srgbClr val="FF0000"/>
              </a:solidFill>
              <a:latin typeface="Arial"/>
              <a:ea typeface="Arial"/>
              <a:cs typeface="Arial"/>
              <a:sym typeface="Arial"/>
            </a:endParaRPr>
          </a:p>
        </p:txBody>
      </p:sp>
      <p:pic>
        <p:nvPicPr>
          <p:cNvPr id="460" name="Google Shape;460;p19"/>
          <p:cNvPicPr preferRelativeResize="0"/>
          <p:nvPr/>
        </p:nvPicPr>
        <p:blipFill rotWithShape="1">
          <a:blip r:embed="rId3">
            <a:alphaModFix/>
          </a:blip>
          <a:srcRect/>
          <a:stretch/>
        </p:blipFill>
        <p:spPr>
          <a:xfrm>
            <a:off x="6396290" y="1411864"/>
            <a:ext cx="4380231" cy="4393401"/>
          </a:xfrm>
          <a:prstGeom prst="rect">
            <a:avLst/>
          </a:prstGeom>
          <a:noFill/>
          <a:ln>
            <a:noFill/>
          </a:ln>
        </p:spPr>
      </p:pic>
      <p:sp>
        <p:nvSpPr>
          <p:cNvPr id="461" name="Google Shape;461;p19"/>
          <p:cNvSpPr/>
          <p:nvPr/>
        </p:nvSpPr>
        <p:spPr>
          <a:xfrm>
            <a:off x="1703512" y="1484784"/>
            <a:ext cx="4513704" cy="4093428"/>
          </a:xfrm>
          <a:prstGeom prst="rect">
            <a:avLst/>
          </a:prstGeom>
          <a:noFill/>
          <a:ln>
            <a:noFill/>
          </a:ln>
        </p:spPr>
        <p:txBody>
          <a:bodyPr spcFirstLastPara="1" wrap="square" lIns="91425" tIns="45700" rIns="91425" bIns="45700" anchor="t" anchorCtr="0">
            <a:spAutoFit/>
          </a:bodyPr>
          <a:lstStyle/>
          <a:p>
            <a:pPr marL="214313" marR="0" lvl="0" indent="-214313" algn="l" rtl="0">
              <a:spcBef>
                <a:spcPts val="0"/>
              </a:spcBef>
              <a:spcAft>
                <a:spcPts val="0"/>
              </a:spcAft>
              <a:buClr>
                <a:srgbClr val="000000"/>
              </a:buClr>
              <a:buSzPts val="2400"/>
              <a:buFont typeface="Noto Sans Symbols"/>
              <a:buChar char="✔"/>
            </a:pPr>
            <a:r>
              <a:rPr lang="de-AT" sz="2400" dirty="0">
                <a:solidFill>
                  <a:srgbClr val="000000"/>
                </a:solidFill>
                <a:latin typeface="Calibri"/>
                <a:ea typeface="Calibri"/>
                <a:cs typeface="Calibri"/>
                <a:sym typeface="Calibri"/>
              </a:rPr>
              <a:t>Technology </a:t>
            </a:r>
            <a:r>
              <a:rPr lang="de-AT" sz="2400" dirty="0" err="1">
                <a:solidFill>
                  <a:srgbClr val="000000"/>
                </a:solidFill>
                <a:latin typeface="Calibri"/>
                <a:ea typeface="Calibri"/>
                <a:cs typeface="Calibri"/>
                <a:sym typeface="Calibri"/>
              </a:rPr>
              <a:t>Readiness</a:t>
            </a:r>
            <a:r>
              <a:rPr lang="de-AT" sz="2400" dirty="0">
                <a:solidFill>
                  <a:srgbClr val="000000"/>
                </a:solidFill>
                <a:latin typeface="Calibri"/>
                <a:ea typeface="Calibri"/>
                <a:cs typeface="Calibri"/>
                <a:sym typeface="Calibri"/>
              </a:rPr>
              <a:t> Levels (TRLs) </a:t>
            </a:r>
            <a:r>
              <a:rPr lang="de-AT" sz="2400" dirty="0" err="1">
                <a:solidFill>
                  <a:srgbClr val="000000"/>
                </a:solidFill>
                <a:latin typeface="Calibri"/>
                <a:ea typeface="Calibri"/>
                <a:cs typeface="Calibri"/>
                <a:sym typeface="Calibri"/>
              </a:rPr>
              <a:t>is</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used</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as</a:t>
            </a:r>
            <a:r>
              <a:rPr lang="de-AT" sz="2400" dirty="0">
                <a:solidFill>
                  <a:srgbClr val="000000"/>
                </a:solidFill>
                <a:latin typeface="Calibri"/>
                <a:ea typeface="Calibri"/>
                <a:cs typeface="Calibri"/>
                <a:sym typeface="Calibri"/>
              </a:rPr>
              <a:t> a </a:t>
            </a:r>
            <a:r>
              <a:rPr lang="de-AT" sz="2400" dirty="0" err="1">
                <a:solidFill>
                  <a:srgbClr val="000000"/>
                </a:solidFill>
                <a:latin typeface="Calibri"/>
                <a:ea typeface="Calibri"/>
                <a:cs typeface="Calibri"/>
                <a:sym typeface="Calibri"/>
              </a:rPr>
              <a:t>measurement</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of</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the</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maturity</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level</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of</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particular</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technologies</a:t>
            </a:r>
            <a:r>
              <a:rPr lang="de-AT" sz="2400" dirty="0">
                <a:solidFill>
                  <a:srgbClr val="000000"/>
                </a:solidFill>
                <a:latin typeface="Calibri"/>
                <a:ea typeface="Calibri"/>
                <a:cs typeface="Calibri"/>
                <a:sym typeface="Calibri"/>
              </a:rPr>
              <a:t> in Horizon Europe. </a:t>
            </a:r>
            <a:endParaRPr dirty="0"/>
          </a:p>
          <a:p>
            <a:pPr marL="214313" marR="0" lvl="0" indent="-61913" algn="l" rtl="0">
              <a:spcBef>
                <a:spcPts val="0"/>
              </a:spcBef>
              <a:spcAft>
                <a:spcPts val="0"/>
              </a:spcAft>
              <a:buClr>
                <a:schemeClr val="dk1"/>
              </a:buClr>
              <a:buSzPts val="2400"/>
              <a:buFont typeface="Noto Sans Symbols"/>
              <a:buNone/>
            </a:pPr>
            <a:endParaRPr sz="2400" dirty="0">
              <a:solidFill>
                <a:srgbClr val="000000"/>
              </a:solidFill>
              <a:latin typeface="Calibri"/>
              <a:ea typeface="Calibri"/>
              <a:cs typeface="Calibri"/>
              <a:sym typeface="Calibri"/>
            </a:endParaRPr>
          </a:p>
          <a:p>
            <a:pPr marL="214313" marR="0" lvl="0" indent="-214313" algn="l" rtl="0">
              <a:spcBef>
                <a:spcPts val="0"/>
              </a:spcBef>
              <a:spcAft>
                <a:spcPts val="0"/>
              </a:spcAft>
              <a:buClr>
                <a:srgbClr val="000000"/>
              </a:buClr>
              <a:buSzPts val="2400"/>
              <a:buFont typeface="Noto Sans Symbols"/>
              <a:buChar char="✔"/>
            </a:pPr>
            <a:r>
              <a:rPr lang="de-AT" sz="2400" dirty="0">
                <a:solidFill>
                  <a:srgbClr val="000000"/>
                </a:solidFill>
                <a:latin typeface="Calibri"/>
                <a:ea typeface="Calibri"/>
                <a:cs typeface="Calibri"/>
                <a:sym typeface="Calibri"/>
              </a:rPr>
              <a:t>Many </a:t>
            </a:r>
            <a:r>
              <a:rPr lang="de-AT" sz="2400" dirty="0" err="1">
                <a:solidFill>
                  <a:srgbClr val="000000"/>
                </a:solidFill>
                <a:latin typeface="Calibri"/>
                <a:ea typeface="Calibri"/>
                <a:cs typeface="Calibri"/>
                <a:sym typeface="Calibri"/>
              </a:rPr>
              <a:t>of</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the</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call</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topics</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have</a:t>
            </a:r>
            <a:r>
              <a:rPr lang="de-AT" sz="2400" dirty="0">
                <a:solidFill>
                  <a:srgbClr val="000000"/>
                </a:solidFill>
                <a:latin typeface="Calibri"/>
                <a:ea typeface="Calibri"/>
                <a:cs typeface="Calibri"/>
                <a:sym typeface="Calibri"/>
              </a:rPr>
              <a:t> a </a:t>
            </a:r>
            <a:r>
              <a:rPr lang="de-AT" sz="2400" dirty="0" err="1">
                <a:solidFill>
                  <a:srgbClr val="000000"/>
                </a:solidFill>
                <a:latin typeface="Calibri"/>
                <a:ea typeface="Calibri"/>
                <a:cs typeface="Calibri"/>
                <a:sym typeface="Calibri"/>
              </a:rPr>
              <a:t>defined</a:t>
            </a:r>
            <a:r>
              <a:rPr lang="de-AT" sz="2400" dirty="0">
                <a:solidFill>
                  <a:srgbClr val="000000"/>
                </a:solidFill>
                <a:latin typeface="Calibri"/>
                <a:ea typeface="Calibri"/>
                <a:cs typeface="Calibri"/>
                <a:sym typeface="Calibri"/>
              </a:rPr>
              <a:t> TRL at </a:t>
            </a:r>
            <a:r>
              <a:rPr lang="de-AT" sz="2400" dirty="0" err="1">
                <a:solidFill>
                  <a:srgbClr val="000000"/>
                </a:solidFill>
                <a:latin typeface="Calibri"/>
                <a:ea typeface="Calibri"/>
                <a:cs typeface="Calibri"/>
                <a:sym typeface="Calibri"/>
              </a:rPr>
              <a:t>which</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the</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implementation</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of</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the</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proposal</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is</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intended</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to</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start</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as</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well</a:t>
            </a:r>
            <a:r>
              <a:rPr lang="de-AT" sz="2400" dirty="0">
                <a:solidFill>
                  <a:srgbClr val="000000"/>
                </a:solidFill>
                <a:latin typeface="Calibri"/>
                <a:ea typeface="Calibri"/>
                <a:cs typeface="Calibri"/>
                <a:sym typeface="Calibri"/>
              </a:rPr>
              <a:t> </a:t>
            </a:r>
            <a:r>
              <a:rPr lang="de-AT" sz="2400" dirty="0" err="1">
                <a:solidFill>
                  <a:srgbClr val="000000"/>
                </a:solidFill>
                <a:latin typeface="Calibri"/>
                <a:ea typeface="Calibri"/>
                <a:cs typeface="Calibri"/>
                <a:sym typeface="Calibri"/>
              </a:rPr>
              <a:t>as</a:t>
            </a:r>
            <a:r>
              <a:rPr lang="de-AT" sz="2400" dirty="0">
                <a:solidFill>
                  <a:srgbClr val="000000"/>
                </a:solidFill>
                <a:latin typeface="Calibri"/>
                <a:ea typeface="Calibri"/>
                <a:cs typeface="Calibri"/>
                <a:sym typeface="Calibri"/>
              </a:rPr>
              <a:t> a </a:t>
            </a:r>
            <a:r>
              <a:rPr lang="de-AT" sz="2400" dirty="0" err="1">
                <a:solidFill>
                  <a:srgbClr val="000000"/>
                </a:solidFill>
                <a:latin typeface="Calibri"/>
                <a:ea typeface="Calibri"/>
                <a:cs typeface="Calibri"/>
                <a:sym typeface="Calibri"/>
              </a:rPr>
              <a:t>target</a:t>
            </a:r>
            <a:r>
              <a:rPr lang="de-AT" sz="2400" dirty="0">
                <a:solidFill>
                  <a:srgbClr val="000000"/>
                </a:solidFill>
                <a:latin typeface="Calibri"/>
                <a:ea typeface="Calibri"/>
                <a:cs typeface="Calibri"/>
                <a:sym typeface="Calibri"/>
              </a:rPr>
              <a:t> TRL.</a:t>
            </a:r>
            <a:endParaRPr dirty="0"/>
          </a:p>
          <a:p>
            <a:pPr marL="214313" marR="0" lvl="0" indent="-87313" algn="l" rtl="0">
              <a:spcBef>
                <a:spcPts val="0"/>
              </a:spcBef>
              <a:spcAft>
                <a:spcPts val="0"/>
              </a:spcAft>
              <a:buClr>
                <a:schemeClr val="dk1"/>
              </a:buClr>
              <a:buSzPts val="2000"/>
              <a:buFont typeface="Noto Sans Symbols"/>
              <a:buNone/>
            </a:pPr>
            <a:endParaRPr sz="2000" b="1"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0"/>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Technology Readiness Level</a:t>
            </a:r>
            <a:endParaRPr/>
          </a:p>
        </p:txBody>
      </p:sp>
      <p:sp>
        <p:nvSpPr>
          <p:cNvPr id="467" name="Google Shape;467;p20"/>
          <p:cNvSpPr txBox="1">
            <a:spLocks noGrp="1"/>
          </p:cNvSpPr>
          <p:nvPr>
            <p:ph type="body" idx="4294967295"/>
          </p:nvPr>
        </p:nvSpPr>
        <p:spPr>
          <a:xfrm>
            <a:off x="4233863" y="1844675"/>
            <a:ext cx="7958137" cy="3744913"/>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800"/>
              </a:spcBef>
              <a:spcAft>
                <a:spcPts val="0"/>
              </a:spcAft>
              <a:buSzPts val="1800"/>
              <a:buNone/>
            </a:pPr>
            <a:endParaRPr sz="1800"/>
          </a:p>
        </p:txBody>
      </p:sp>
      <p:sp>
        <p:nvSpPr>
          <p:cNvPr id="468" name="Google Shape;468;p20"/>
          <p:cNvSpPr/>
          <p:nvPr/>
        </p:nvSpPr>
        <p:spPr>
          <a:xfrm>
            <a:off x="1847528" y="188640"/>
            <a:ext cx="2708312" cy="546960"/>
          </a:xfrm>
          <a:prstGeom prst="rect">
            <a:avLst/>
          </a:prstGeom>
          <a:noFill/>
          <a:ln>
            <a:noFill/>
          </a:ln>
        </p:spPr>
        <p:txBody>
          <a:bodyPr spcFirstLastPara="1" wrap="square" lIns="64750" tIns="64750" rIns="64750" bIns="64750" anchor="ctr" anchorCtr="0">
            <a:noAutofit/>
          </a:bodyPr>
          <a:lstStyle/>
          <a:p>
            <a:pPr marL="0" marR="0" lvl="1" indent="0" algn="l" rtl="0">
              <a:lnSpc>
                <a:spcPct val="90000"/>
              </a:lnSpc>
              <a:spcBef>
                <a:spcPts val="0"/>
              </a:spcBef>
              <a:spcAft>
                <a:spcPts val="0"/>
              </a:spcAft>
              <a:buNone/>
            </a:pPr>
            <a:endParaRPr sz="1700" b="0" i="0" u="none" strike="noStrike" cap="none">
              <a:solidFill>
                <a:srgbClr val="FF0000"/>
              </a:solidFill>
              <a:latin typeface="Arial"/>
              <a:ea typeface="Arial"/>
              <a:cs typeface="Arial"/>
              <a:sym typeface="Arial"/>
            </a:endParaRPr>
          </a:p>
        </p:txBody>
      </p:sp>
      <p:sp>
        <p:nvSpPr>
          <p:cNvPr id="469" name="Google Shape;469;p20"/>
          <p:cNvSpPr/>
          <p:nvPr/>
        </p:nvSpPr>
        <p:spPr>
          <a:xfrm>
            <a:off x="725203" y="1347524"/>
            <a:ext cx="7661274" cy="4062651"/>
          </a:xfrm>
          <a:prstGeom prst="rect">
            <a:avLst/>
          </a:prstGeom>
          <a:noFill/>
          <a:ln>
            <a:noFill/>
          </a:ln>
        </p:spPr>
        <p:txBody>
          <a:bodyPr spcFirstLastPara="1" wrap="square" lIns="91425" tIns="45700" rIns="91425" bIns="45700" anchor="t" anchorCtr="0">
            <a:spAutoFit/>
          </a:bodyPr>
          <a:lstStyle/>
          <a:p>
            <a:pPr marL="214313" marR="0" lvl="0" indent="-100013" algn="l" rtl="0">
              <a:spcBef>
                <a:spcPts val="0"/>
              </a:spcBef>
              <a:spcAft>
                <a:spcPts val="0"/>
              </a:spcAft>
              <a:buClr>
                <a:schemeClr val="dk1"/>
              </a:buClr>
              <a:buSzPts val="1800"/>
              <a:buFont typeface="Noto Sans Symbols"/>
              <a:buNone/>
            </a:pPr>
            <a:endParaRPr sz="1800" b="1">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2400"/>
              <a:buFont typeface="Arial"/>
              <a:buChar char="•"/>
            </a:pPr>
            <a:r>
              <a:rPr lang="de-AT" sz="2400" b="1">
                <a:solidFill>
                  <a:srgbClr val="000000"/>
                </a:solidFill>
                <a:latin typeface="Calibri"/>
                <a:ea typeface="Calibri"/>
                <a:cs typeface="Calibri"/>
                <a:sym typeface="Calibri"/>
              </a:rPr>
              <a:t>This measurement system </a:t>
            </a:r>
            <a:r>
              <a:rPr lang="de-AT" sz="2400" b="1" u="sng">
                <a:solidFill>
                  <a:srgbClr val="00B0F0"/>
                </a:solidFill>
                <a:latin typeface="Calibri"/>
                <a:ea typeface="Calibri"/>
                <a:cs typeface="Calibri"/>
                <a:sym typeface="Calibri"/>
              </a:rPr>
              <a:t>provides a common understanding of technology status and addresses the entire innovation chain. </a:t>
            </a:r>
            <a:endParaRPr/>
          </a:p>
          <a:p>
            <a:pPr marL="285750" marR="0" lvl="0" indent="-133350" algn="l" rtl="0">
              <a:spcBef>
                <a:spcPts val="0"/>
              </a:spcBef>
              <a:spcAft>
                <a:spcPts val="0"/>
              </a:spcAft>
              <a:buClr>
                <a:schemeClr val="dk1"/>
              </a:buClr>
              <a:buSzPts val="2400"/>
              <a:buFont typeface="Arial"/>
              <a:buNone/>
            </a:pPr>
            <a:endParaRPr sz="2400" b="1" u="sng">
              <a:solidFill>
                <a:srgbClr val="00B0F0"/>
              </a:solidFill>
              <a:latin typeface="Calibri"/>
              <a:ea typeface="Calibri"/>
              <a:cs typeface="Calibri"/>
              <a:sym typeface="Calibri"/>
            </a:endParaRPr>
          </a:p>
          <a:p>
            <a:pPr marL="285750" marR="0" lvl="0" indent="-285750" algn="l" rtl="0">
              <a:spcBef>
                <a:spcPts val="0"/>
              </a:spcBef>
              <a:spcAft>
                <a:spcPts val="0"/>
              </a:spcAft>
              <a:buClr>
                <a:srgbClr val="000000"/>
              </a:buClr>
              <a:buSzPts val="2400"/>
              <a:buFont typeface="Arial"/>
              <a:buChar char="•"/>
            </a:pPr>
            <a:r>
              <a:rPr lang="de-AT" sz="2400" b="1">
                <a:solidFill>
                  <a:srgbClr val="000000"/>
                </a:solidFill>
                <a:latin typeface="Calibri"/>
                <a:ea typeface="Calibri"/>
                <a:cs typeface="Calibri"/>
                <a:sym typeface="Calibri"/>
              </a:rPr>
              <a:t>By evaluating a technology project against the parameters for each Technology Readiness Level one can assign a TRL rating to the project based on its stage of progress. </a:t>
            </a:r>
            <a:endParaRPr/>
          </a:p>
          <a:p>
            <a:pPr marL="285750" marR="0" lvl="0" indent="-133350" algn="l" rtl="0">
              <a:spcBef>
                <a:spcPts val="0"/>
              </a:spcBef>
              <a:spcAft>
                <a:spcPts val="0"/>
              </a:spcAft>
              <a:buClr>
                <a:schemeClr val="dk1"/>
              </a:buClr>
              <a:buSzPts val="2400"/>
              <a:buFont typeface="Arial"/>
              <a:buNone/>
            </a:pPr>
            <a:endParaRPr sz="2400" b="1">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2400"/>
              <a:buFont typeface="Arial"/>
              <a:buChar char="•"/>
            </a:pPr>
            <a:r>
              <a:rPr lang="de-AT" sz="2400" b="1">
                <a:solidFill>
                  <a:srgbClr val="000000"/>
                </a:solidFill>
                <a:latin typeface="Calibri"/>
                <a:ea typeface="Calibri"/>
                <a:cs typeface="Calibri"/>
                <a:sym typeface="Calibri"/>
              </a:rPr>
              <a:t>There are nine technology readiness levels; TRL 1 being the lowest and TRL 9 the highest.</a:t>
            </a:r>
            <a:endParaRPr sz="24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
          <p:cNvSpPr txBox="1">
            <a:spLocks noGrp="1"/>
          </p:cNvSpPr>
          <p:nvPr>
            <p:ph type="ctrTitle"/>
          </p:nvPr>
        </p:nvSpPr>
        <p:spPr>
          <a:xfrm>
            <a:off x="1077013" y="1852061"/>
            <a:ext cx="10156297" cy="1749286"/>
          </a:xfrm>
          <a:prstGeom prst="rect">
            <a:avLst/>
          </a:prstGeom>
          <a:noFill/>
          <a:ln>
            <a:noFill/>
          </a:ln>
        </p:spPr>
        <p:txBody>
          <a:bodyPr spcFirstLastPara="1" wrap="square" lIns="91425" tIns="45700" rIns="91425" bIns="0" anchor="t" anchorCtr="0">
            <a:noAutofit/>
          </a:bodyPr>
          <a:lstStyle/>
          <a:p>
            <a:pPr marL="0" lvl="0" indent="0" algn="l" rtl="0">
              <a:lnSpc>
                <a:spcPct val="90000"/>
              </a:lnSpc>
              <a:spcBef>
                <a:spcPts val="0"/>
              </a:spcBef>
              <a:spcAft>
                <a:spcPts val="0"/>
              </a:spcAft>
              <a:buClr>
                <a:schemeClr val="dk2"/>
              </a:buClr>
              <a:buSzPts val="6000"/>
              <a:buFont typeface="Arial"/>
              <a:buNone/>
            </a:pPr>
            <a:r>
              <a:rPr lang="de-AT"/>
              <a:t>Session 1: Introduction</a:t>
            </a:r>
            <a:br>
              <a:rPr lang="de-AT"/>
            </a:br>
            <a:endParaRPr/>
          </a:p>
        </p:txBody>
      </p:sp>
      <p:sp>
        <p:nvSpPr>
          <p:cNvPr id="212" name="Google Shape;212;p2"/>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de-AT"/>
              <a:t>PROPOSAL WRITING CAMP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1"/>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TRL and business plan</a:t>
            </a:r>
            <a:endParaRPr/>
          </a:p>
        </p:txBody>
      </p:sp>
      <p:sp>
        <p:nvSpPr>
          <p:cNvPr id="475" name="Google Shape;475;p21"/>
          <p:cNvSpPr txBox="1">
            <a:spLocks noGrp="1"/>
          </p:cNvSpPr>
          <p:nvPr>
            <p:ph type="body" idx="4294967295"/>
          </p:nvPr>
        </p:nvSpPr>
        <p:spPr>
          <a:xfrm>
            <a:off x="4233863" y="1844675"/>
            <a:ext cx="7958137" cy="3744913"/>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None/>
            </a:pPr>
            <a:endParaRPr sz="1800"/>
          </a:p>
          <a:p>
            <a:pPr marL="228600" lvl="0" indent="-114300" algn="l" rtl="0">
              <a:lnSpc>
                <a:spcPct val="100000"/>
              </a:lnSpc>
              <a:spcBef>
                <a:spcPts val="1800"/>
              </a:spcBef>
              <a:spcAft>
                <a:spcPts val="0"/>
              </a:spcAft>
              <a:buSzPts val="1800"/>
              <a:buNone/>
            </a:pPr>
            <a:endParaRPr sz="1800"/>
          </a:p>
        </p:txBody>
      </p:sp>
      <p:sp>
        <p:nvSpPr>
          <p:cNvPr id="476" name="Google Shape;476;p21"/>
          <p:cNvSpPr/>
          <p:nvPr/>
        </p:nvSpPr>
        <p:spPr>
          <a:xfrm>
            <a:off x="1847528" y="188640"/>
            <a:ext cx="2708312" cy="546960"/>
          </a:xfrm>
          <a:prstGeom prst="rect">
            <a:avLst/>
          </a:prstGeom>
          <a:noFill/>
          <a:ln>
            <a:noFill/>
          </a:ln>
        </p:spPr>
        <p:txBody>
          <a:bodyPr spcFirstLastPara="1" wrap="square" lIns="64750" tIns="64750" rIns="64750" bIns="64750" anchor="ctr" anchorCtr="0">
            <a:noAutofit/>
          </a:bodyPr>
          <a:lstStyle/>
          <a:p>
            <a:pPr marL="0" marR="0" lvl="1" indent="0" algn="l" rtl="0">
              <a:lnSpc>
                <a:spcPct val="90000"/>
              </a:lnSpc>
              <a:spcBef>
                <a:spcPts val="0"/>
              </a:spcBef>
              <a:spcAft>
                <a:spcPts val="0"/>
              </a:spcAft>
              <a:buNone/>
            </a:pPr>
            <a:endParaRPr sz="1700" b="0" i="0" u="none" strike="noStrike" cap="none">
              <a:solidFill>
                <a:srgbClr val="FF0000"/>
              </a:solidFill>
              <a:latin typeface="Arial"/>
              <a:ea typeface="Arial"/>
              <a:cs typeface="Arial"/>
              <a:sym typeface="Arial"/>
            </a:endParaRPr>
          </a:p>
        </p:txBody>
      </p:sp>
      <p:sp>
        <p:nvSpPr>
          <p:cNvPr id="477" name="Google Shape;477;p21"/>
          <p:cNvSpPr txBox="1"/>
          <p:nvPr/>
        </p:nvSpPr>
        <p:spPr>
          <a:xfrm>
            <a:off x="2441661" y="6064279"/>
            <a:ext cx="5400600" cy="288000"/>
          </a:xfrm>
          <a:prstGeom prst="rect">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1: basic principles observed</a:t>
            </a:r>
            <a:endParaRPr/>
          </a:p>
        </p:txBody>
      </p:sp>
      <p:sp>
        <p:nvSpPr>
          <p:cNvPr id="478" name="Google Shape;478;p21"/>
          <p:cNvSpPr txBox="1"/>
          <p:nvPr/>
        </p:nvSpPr>
        <p:spPr>
          <a:xfrm>
            <a:off x="2455930" y="5630834"/>
            <a:ext cx="5400600" cy="288000"/>
          </a:xfrm>
          <a:prstGeom prst="rect">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2: technology concept formulated</a:t>
            </a:r>
            <a:endParaRPr/>
          </a:p>
        </p:txBody>
      </p:sp>
      <p:sp>
        <p:nvSpPr>
          <p:cNvPr id="479" name="Google Shape;479;p21"/>
          <p:cNvSpPr txBox="1"/>
          <p:nvPr/>
        </p:nvSpPr>
        <p:spPr>
          <a:xfrm>
            <a:off x="2450007" y="5193058"/>
            <a:ext cx="5400774" cy="288000"/>
          </a:xfrm>
          <a:prstGeom prst="rect">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3: experimental proof of concept</a:t>
            </a:r>
            <a:endParaRPr/>
          </a:p>
        </p:txBody>
      </p:sp>
      <p:sp>
        <p:nvSpPr>
          <p:cNvPr id="480" name="Google Shape;480;p21"/>
          <p:cNvSpPr txBox="1"/>
          <p:nvPr/>
        </p:nvSpPr>
        <p:spPr>
          <a:xfrm>
            <a:off x="2441661" y="4768530"/>
            <a:ext cx="5400774" cy="288000"/>
          </a:xfrm>
          <a:prstGeom prst="rect">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4: technology validated in lab</a:t>
            </a:r>
            <a:endParaRPr/>
          </a:p>
        </p:txBody>
      </p:sp>
      <p:sp>
        <p:nvSpPr>
          <p:cNvPr id="481" name="Google Shape;481;p21"/>
          <p:cNvSpPr txBox="1"/>
          <p:nvPr/>
        </p:nvSpPr>
        <p:spPr>
          <a:xfrm>
            <a:off x="2434139" y="4332920"/>
            <a:ext cx="5400774" cy="288000"/>
          </a:xfrm>
          <a:prstGeom prst="rect">
            <a:avLst/>
          </a:prstGeom>
          <a:solidFill>
            <a:srgbClr val="5B9BD5"/>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5: technology validated in relevant environment</a:t>
            </a:r>
            <a:endParaRPr/>
          </a:p>
          <a:p>
            <a:pPr marL="0" marR="0" lvl="0" indent="0" algn="l" rtl="0">
              <a:spcBef>
                <a:spcPts val="0"/>
              </a:spcBef>
              <a:spcAft>
                <a:spcPts val="0"/>
              </a:spcAft>
              <a:buClr>
                <a:srgbClr val="CD5A57"/>
              </a:buClr>
              <a:buSzPts val="1680"/>
              <a:buFont typeface="Arial"/>
              <a:buNone/>
            </a:pPr>
            <a:endParaRPr sz="1400" i="0">
              <a:solidFill>
                <a:srgbClr val="FFFFFF"/>
              </a:solidFill>
              <a:latin typeface="Calibri"/>
              <a:ea typeface="Calibri"/>
              <a:cs typeface="Calibri"/>
              <a:sym typeface="Calibri"/>
            </a:endParaRPr>
          </a:p>
        </p:txBody>
      </p:sp>
      <p:sp>
        <p:nvSpPr>
          <p:cNvPr id="482" name="Google Shape;482;p21"/>
          <p:cNvSpPr txBox="1"/>
          <p:nvPr/>
        </p:nvSpPr>
        <p:spPr>
          <a:xfrm>
            <a:off x="2413805" y="3904039"/>
            <a:ext cx="5400774" cy="28800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6: technology demonstrated in relevant environment</a:t>
            </a:r>
            <a:endParaRPr/>
          </a:p>
        </p:txBody>
      </p:sp>
      <p:sp>
        <p:nvSpPr>
          <p:cNvPr id="483" name="Google Shape;483;p21"/>
          <p:cNvSpPr txBox="1"/>
          <p:nvPr/>
        </p:nvSpPr>
        <p:spPr>
          <a:xfrm>
            <a:off x="2423592" y="3471407"/>
            <a:ext cx="5400774" cy="28800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7: system prototype demonstration in operational environment</a:t>
            </a:r>
            <a:endParaRPr/>
          </a:p>
        </p:txBody>
      </p:sp>
      <p:sp>
        <p:nvSpPr>
          <p:cNvPr id="484" name="Google Shape;484;p21"/>
          <p:cNvSpPr txBox="1"/>
          <p:nvPr/>
        </p:nvSpPr>
        <p:spPr>
          <a:xfrm>
            <a:off x="2416559" y="2674372"/>
            <a:ext cx="5400774" cy="28800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9: actual system proven in operational environment</a:t>
            </a:r>
            <a:endParaRPr/>
          </a:p>
        </p:txBody>
      </p:sp>
      <p:sp>
        <p:nvSpPr>
          <p:cNvPr id="485" name="Google Shape;485;p21"/>
          <p:cNvSpPr txBox="1"/>
          <p:nvPr/>
        </p:nvSpPr>
        <p:spPr>
          <a:xfrm>
            <a:off x="2422072" y="3062678"/>
            <a:ext cx="5400600" cy="288000"/>
          </a:xfrm>
          <a:prstGeom prst="rect">
            <a:avLst/>
          </a:prstGeom>
          <a:solidFill>
            <a:srgbClr val="C00000"/>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D5A57"/>
              </a:buClr>
              <a:buSzPts val="1680"/>
              <a:buFont typeface="Arial"/>
              <a:buNone/>
            </a:pPr>
            <a:r>
              <a:rPr lang="de-AT" sz="1400" i="0">
                <a:solidFill>
                  <a:srgbClr val="FFFFFF"/>
                </a:solidFill>
                <a:latin typeface="Calibri"/>
                <a:ea typeface="Calibri"/>
                <a:cs typeface="Calibri"/>
                <a:sym typeface="Calibri"/>
              </a:rPr>
              <a:t>TRL 8: system complete and qualified</a:t>
            </a:r>
            <a:endParaRPr/>
          </a:p>
        </p:txBody>
      </p:sp>
      <p:sp>
        <p:nvSpPr>
          <p:cNvPr id="486" name="Google Shape;486;p21"/>
          <p:cNvSpPr/>
          <p:nvPr/>
        </p:nvSpPr>
        <p:spPr>
          <a:xfrm>
            <a:off x="1559496" y="1600519"/>
            <a:ext cx="8640961"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de-AT" sz="1800" b="0" i="0" u="none" strike="noStrike" cap="none">
                <a:solidFill>
                  <a:srgbClr val="FF0000"/>
                </a:solidFill>
                <a:latin typeface="Calibri"/>
                <a:ea typeface="Calibri"/>
                <a:cs typeface="Calibri"/>
                <a:sym typeface="Calibri"/>
              </a:rPr>
              <a:t>The higher Technology Readiness Level (TRL) means a more business- oriented project. </a:t>
            </a:r>
            <a:r>
              <a:rPr lang="de-AT" sz="1800" b="0" i="0" u="none" strike="noStrike" cap="none">
                <a:solidFill>
                  <a:srgbClr val="000000"/>
                </a:solidFill>
                <a:latin typeface="Calibri"/>
                <a:ea typeface="Calibri"/>
                <a:cs typeface="Calibri"/>
                <a:sym typeface="Calibri"/>
              </a:rPr>
              <a:t>close-to-market activities (</a:t>
            </a:r>
            <a:r>
              <a:rPr lang="de-AT" sz="1800" b="0" i="0" u="sng" strike="noStrike" cap="none">
                <a:solidFill>
                  <a:srgbClr val="000000"/>
                </a:solidFill>
                <a:latin typeface="Calibri"/>
                <a:ea typeface="Calibri"/>
                <a:cs typeface="Calibri"/>
                <a:sym typeface="Calibri"/>
              </a:rPr>
              <a:t>TRL 6 till TRL </a:t>
            </a:r>
            <a:r>
              <a:rPr lang="de-AT" sz="1800" b="0" i="0" u="none" strike="noStrike" cap="none">
                <a:solidFill>
                  <a:srgbClr val="000000"/>
                </a:solidFill>
                <a:latin typeface="Calibri"/>
                <a:ea typeface="Calibri"/>
                <a:cs typeface="Calibri"/>
                <a:sym typeface="Calibri"/>
              </a:rPr>
              <a:t>9) =&gt; RIA (if higher than TLR6)</a:t>
            </a:r>
            <a:endParaRPr/>
          </a:p>
        </p:txBody>
      </p:sp>
      <p:cxnSp>
        <p:nvCxnSpPr>
          <p:cNvPr id="487" name="Google Shape;487;p21"/>
          <p:cNvCxnSpPr/>
          <p:nvPr/>
        </p:nvCxnSpPr>
        <p:spPr>
          <a:xfrm rot="10800000" flipH="1">
            <a:off x="8039740" y="2691649"/>
            <a:ext cx="16740" cy="1500391"/>
          </a:xfrm>
          <a:prstGeom prst="straightConnector1">
            <a:avLst/>
          </a:prstGeom>
          <a:noFill/>
          <a:ln w="63500" cap="flat" cmpd="sng">
            <a:solidFill>
              <a:srgbClr val="ED7D31"/>
            </a:solidFill>
            <a:prstDash val="solid"/>
            <a:miter lim="800000"/>
            <a:headEnd type="none" w="sm" len="sm"/>
            <a:tailEnd type="triangle" w="med" len="med"/>
          </a:ln>
        </p:spPr>
      </p:cxnSp>
      <p:sp>
        <p:nvSpPr>
          <p:cNvPr id="488" name="Google Shape;488;p21"/>
          <p:cNvSpPr txBox="1"/>
          <p:nvPr/>
        </p:nvSpPr>
        <p:spPr>
          <a:xfrm>
            <a:off x="8281642" y="2673091"/>
            <a:ext cx="2134839"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800">
                <a:solidFill>
                  <a:srgbClr val="000000"/>
                </a:solidFill>
                <a:latin typeface="Calibri"/>
                <a:ea typeface="Calibri"/>
                <a:cs typeface="Calibri"/>
                <a:sym typeface="Calibri"/>
              </a:rPr>
              <a:t>Bussiness plan recommened in </a:t>
            </a:r>
            <a:endParaRPr/>
          </a:p>
          <a:p>
            <a:pPr marL="0" marR="0" lvl="0" indent="0" algn="l" rtl="0">
              <a:spcBef>
                <a:spcPts val="0"/>
              </a:spcBef>
              <a:spcAft>
                <a:spcPts val="0"/>
              </a:spcAft>
              <a:buNone/>
            </a:pPr>
            <a:r>
              <a:rPr lang="de-AT" sz="1800">
                <a:solidFill>
                  <a:srgbClr val="000000"/>
                </a:solidFill>
                <a:latin typeface="Calibri"/>
                <a:ea typeface="Calibri"/>
                <a:cs typeface="Calibri"/>
                <a:sym typeface="Calibri"/>
              </a:rPr>
              <a:t>RIA and IA in case the TLR &gt; 6</a:t>
            </a:r>
            <a:endParaRPr sz="1800">
              <a:solidFill>
                <a:srgbClr val="000000"/>
              </a:solidFill>
              <a:latin typeface="Calibri"/>
              <a:ea typeface="Calibri"/>
              <a:cs typeface="Calibri"/>
              <a:sym typeface="Calibri"/>
            </a:endParaRPr>
          </a:p>
        </p:txBody>
      </p:sp>
      <p:pic>
        <p:nvPicPr>
          <p:cNvPr id="489" name="Google Shape;489;p21"/>
          <p:cNvPicPr preferRelativeResize="0"/>
          <p:nvPr/>
        </p:nvPicPr>
        <p:blipFill rotWithShape="1">
          <a:blip r:embed="rId3">
            <a:alphaModFix/>
          </a:blip>
          <a:srcRect/>
          <a:stretch/>
        </p:blipFill>
        <p:spPr>
          <a:xfrm>
            <a:off x="1575761" y="2319832"/>
            <a:ext cx="820069" cy="42775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2"/>
          <p:cNvSpPr txBox="1">
            <a:spLocks noGrp="1"/>
          </p:cNvSpPr>
          <p:nvPr>
            <p:ph type="title"/>
          </p:nvPr>
        </p:nvSpPr>
        <p:spPr>
          <a:xfrm>
            <a:off x="838200" y="467999"/>
            <a:ext cx="10515600" cy="547925"/>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dk2"/>
              </a:buClr>
              <a:buSzPts val="3200"/>
              <a:buFont typeface="Arial"/>
              <a:buNone/>
            </a:pPr>
            <a:r>
              <a:rPr lang="de-AT" sz="3200">
                <a:solidFill>
                  <a:schemeClr val="dk2"/>
                </a:solidFill>
              </a:rPr>
              <a:t>Contact us! </a:t>
            </a:r>
            <a:endParaRPr sz="3200" b="0">
              <a:solidFill>
                <a:schemeClr val="dk2"/>
              </a:solidFill>
            </a:endParaRPr>
          </a:p>
        </p:txBody>
      </p:sp>
      <p:sp>
        <p:nvSpPr>
          <p:cNvPr id="496" name="Google Shape;496;p22"/>
          <p:cNvSpPr txBox="1"/>
          <p:nvPr/>
        </p:nvSpPr>
        <p:spPr>
          <a:xfrm>
            <a:off x="838200" y="1742536"/>
            <a:ext cx="10515600" cy="4805937"/>
          </a:xfrm>
          <a:prstGeom prst="rect">
            <a:avLst/>
          </a:prstGeom>
          <a:noFill/>
          <a:ln>
            <a:noFill/>
          </a:ln>
        </p:spPr>
        <p:txBody>
          <a:bodyPr spcFirstLastPara="1" wrap="square" lIns="91425" tIns="45700" rIns="91425" bIns="45700" anchor="t" anchorCtr="0">
            <a:noAutofit/>
          </a:bodyPr>
          <a:lstStyle/>
          <a:p>
            <a:pPr marL="360000" marR="0" lvl="0" indent="-360000" algn="l" rtl="0">
              <a:spcBef>
                <a:spcPts val="0"/>
              </a:spcBef>
              <a:spcAft>
                <a:spcPts val="0"/>
              </a:spcAft>
              <a:buClr>
                <a:schemeClr val="accent2"/>
              </a:buClr>
              <a:buSzPts val="2300"/>
              <a:buFont typeface="Arial"/>
              <a:buChar char="●"/>
            </a:pPr>
            <a:r>
              <a:rPr lang="de-AT" sz="2300" b="0" dirty="0">
                <a:solidFill>
                  <a:schemeClr val="dk1"/>
                </a:solidFill>
                <a:latin typeface="Arial"/>
                <a:ea typeface="Arial"/>
                <a:cs typeface="Arial"/>
                <a:sym typeface="Arial"/>
              </a:rPr>
              <a:t>George Bonas</a:t>
            </a:r>
            <a:endParaRPr dirty="0"/>
          </a:p>
          <a:p>
            <a:pPr marL="360000" marR="0" lvl="0" indent="-360000" algn="l" rtl="0">
              <a:spcBef>
                <a:spcPts val="0"/>
              </a:spcBef>
              <a:spcAft>
                <a:spcPts val="0"/>
              </a:spcAft>
              <a:buClr>
                <a:schemeClr val="accent2"/>
              </a:buClr>
              <a:buSzPts val="2300"/>
              <a:buFont typeface="Arial"/>
              <a:buChar char="●"/>
            </a:pPr>
            <a:r>
              <a:rPr lang="en-US" sz="2300" dirty="0">
                <a:solidFill>
                  <a:schemeClr val="dk1"/>
                </a:solidFill>
              </a:rPr>
              <a:t>Daniele </a:t>
            </a:r>
            <a:r>
              <a:rPr lang="en-US" sz="2300" dirty="0" err="1">
                <a:solidFill>
                  <a:schemeClr val="dk1"/>
                </a:solidFill>
              </a:rPr>
              <a:t>Gizzi</a:t>
            </a:r>
            <a:endParaRPr dirty="0"/>
          </a:p>
          <a:p>
            <a:pPr marL="360000" marR="0" lvl="0" indent="-213950" algn="l" rtl="0">
              <a:spcBef>
                <a:spcPts val="0"/>
              </a:spcBef>
              <a:spcAft>
                <a:spcPts val="0"/>
              </a:spcAft>
              <a:buClr>
                <a:schemeClr val="accent2"/>
              </a:buClr>
              <a:buSzPts val="2300"/>
              <a:buFont typeface="Arial"/>
              <a:buNone/>
            </a:pPr>
            <a:endParaRPr sz="2300" b="0" dirty="0">
              <a:solidFill>
                <a:schemeClr val="dk1"/>
              </a:solidFill>
              <a:latin typeface="Arial"/>
              <a:ea typeface="Arial"/>
              <a:cs typeface="Arial"/>
              <a:sym typeface="Arial"/>
            </a:endParaRPr>
          </a:p>
          <a:p>
            <a:pPr marL="360000" marR="0" lvl="0" indent="-360000" algn="l" rtl="0">
              <a:spcBef>
                <a:spcPts val="0"/>
              </a:spcBef>
              <a:spcAft>
                <a:spcPts val="0"/>
              </a:spcAft>
              <a:buClr>
                <a:schemeClr val="accent2"/>
              </a:buClr>
              <a:buSzPts val="2300"/>
              <a:buFont typeface="Arial"/>
              <a:buChar char="●"/>
            </a:pPr>
            <a:r>
              <a:rPr lang="de-AT" sz="2300" b="0" dirty="0">
                <a:solidFill>
                  <a:schemeClr val="dk1"/>
                </a:solidFill>
                <a:latin typeface="Arial"/>
                <a:ea typeface="Arial"/>
                <a:cs typeface="Arial"/>
                <a:sym typeface="Arial"/>
              </a:rPr>
              <a:t>Global Service Facility </a:t>
            </a:r>
            <a:r>
              <a:rPr lang="de-AT" sz="2300" b="0" dirty="0" err="1">
                <a:solidFill>
                  <a:schemeClr val="dk1"/>
                </a:solidFill>
                <a:latin typeface="Arial"/>
                <a:ea typeface="Arial"/>
                <a:cs typeface="Arial"/>
                <a:sym typeface="Arial"/>
              </a:rPr>
              <a:t>of</a:t>
            </a:r>
            <a:r>
              <a:rPr lang="de-AT" sz="2300" b="0" dirty="0">
                <a:solidFill>
                  <a:schemeClr val="dk1"/>
                </a:solidFill>
                <a:latin typeface="Arial"/>
                <a:ea typeface="Arial"/>
                <a:cs typeface="Arial"/>
                <a:sym typeface="Arial"/>
              </a:rPr>
              <a:t> </a:t>
            </a:r>
            <a:r>
              <a:rPr lang="de-AT" sz="2300" b="0" dirty="0" err="1">
                <a:solidFill>
                  <a:schemeClr val="dk1"/>
                </a:solidFill>
                <a:latin typeface="Arial"/>
                <a:ea typeface="Arial"/>
                <a:cs typeface="Arial"/>
                <a:sym typeface="Arial"/>
              </a:rPr>
              <a:t>the</a:t>
            </a:r>
            <a:r>
              <a:rPr lang="de-AT" sz="2300" b="0" dirty="0">
                <a:solidFill>
                  <a:schemeClr val="dk1"/>
                </a:solidFill>
                <a:latin typeface="Arial"/>
                <a:ea typeface="Arial"/>
                <a:cs typeface="Arial"/>
                <a:sym typeface="Arial"/>
              </a:rPr>
              <a:t> EC</a:t>
            </a:r>
            <a:endParaRPr dirty="0"/>
          </a:p>
          <a:p>
            <a:pPr marL="360000" marR="0" lvl="0" indent="-213950" algn="l" rtl="0">
              <a:spcBef>
                <a:spcPts val="0"/>
              </a:spcBef>
              <a:spcAft>
                <a:spcPts val="0"/>
              </a:spcAft>
              <a:buClr>
                <a:schemeClr val="accent2"/>
              </a:buClr>
              <a:buSzPts val="2300"/>
              <a:buFont typeface="Arial"/>
              <a:buNone/>
            </a:pPr>
            <a:endParaRPr sz="2300" b="0" dirty="0">
              <a:solidFill>
                <a:schemeClr val="dk1"/>
              </a:solidFill>
              <a:latin typeface="Arial"/>
              <a:ea typeface="Arial"/>
              <a:cs typeface="Arial"/>
              <a:sym typeface="Arial"/>
            </a:endParaRPr>
          </a:p>
          <a:p>
            <a:pPr marL="0" marR="0" lvl="0" indent="0" algn="l" rtl="0">
              <a:spcBef>
                <a:spcPts val="0"/>
              </a:spcBef>
              <a:spcAft>
                <a:spcPts val="0"/>
              </a:spcAft>
              <a:buClr>
                <a:schemeClr val="accent2"/>
              </a:buClr>
              <a:buSzPts val="2300"/>
              <a:buFont typeface="Arial"/>
              <a:buNone/>
            </a:pPr>
            <a:br>
              <a:rPr lang="de-AT" sz="2300" b="0" dirty="0">
                <a:solidFill>
                  <a:schemeClr val="dk1"/>
                </a:solidFill>
                <a:latin typeface="Arial"/>
                <a:ea typeface="Arial"/>
                <a:cs typeface="Arial"/>
                <a:sym typeface="Arial"/>
              </a:rPr>
            </a:br>
            <a:endParaRPr sz="2300" b="0" dirty="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3"/>
          <p:cNvSpPr txBox="1"/>
          <p:nvPr/>
        </p:nvSpPr>
        <p:spPr>
          <a:xfrm>
            <a:off x="1830388" y="2444928"/>
            <a:ext cx="8229600" cy="1373951"/>
          </a:xfrm>
          <a:prstGeom prst="rect">
            <a:avLst/>
          </a:prstGeom>
          <a:noFill/>
          <a:ln>
            <a:noFill/>
          </a:ln>
        </p:spPr>
        <p:txBody>
          <a:bodyPr spcFirstLastPara="1" wrap="square" lIns="91425" tIns="0" rIns="91425" bIns="0" anchor="t" anchorCtr="0">
            <a:noAutofit/>
          </a:bodyPr>
          <a:lstStyle/>
          <a:p>
            <a:pPr marL="0" marR="0" lvl="0" indent="0" algn="ctr" rtl="0">
              <a:lnSpc>
                <a:spcPct val="200000"/>
              </a:lnSpc>
              <a:spcBef>
                <a:spcPts val="0"/>
              </a:spcBef>
              <a:spcAft>
                <a:spcPts val="0"/>
              </a:spcAft>
              <a:buNone/>
            </a:pPr>
            <a:r>
              <a:rPr lang="de-AT" sz="5400" b="0">
                <a:solidFill>
                  <a:schemeClr val="accent4"/>
                </a:solidFill>
                <a:latin typeface="Arial"/>
                <a:ea typeface="Arial"/>
                <a:cs typeface="Arial"/>
                <a:sym typeface="Arial"/>
              </a:rPr>
              <a:t>Thank you!</a:t>
            </a:r>
            <a:endParaRPr/>
          </a:p>
          <a:p>
            <a:pPr marL="358775" marR="0" lvl="0" indent="-358775" algn="ctr" rtl="0">
              <a:spcBef>
                <a:spcPts val="0"/>
              </a:spcBef>
              <a:spcAft>
                <a:spcPts val="0"/>
              </a:spcAft>
              <a:buNone/>
            </a:pPr>
            <a:br>
              <a:rPr lang="de-AT" sz="3000" b="0">
                <a:solidFill>
                  <a:schemeClr val="dk1"/>
                </a:solidFill>
                <a:latin typeface="Arial"/>
                <a:ea typeface="Arial"/>
                <a:cs typeface="Arial"/>
                <a:sym typeface="Arial"/>
              </a:rPr>
            </a:br>
            <a:r>
              <a:rPr lang="de-AT" sz="3000" b="0">
                <a:solidFill>
                  <a:schemeClr val="dk1"/>
                </a:solidFill>
                <a:latin typeface="Arial"/>
                <a:ea typeface="Arial"/>
                <a:cs typeface="Arial"/>
                <a:sym typeface="Arial"/>
              </a:rPr>
              <a:t> </a:t>
            </a:r>
            <a:br>
              <a:rPr lang="de-AT" sz="3000" b="0">
                <a:solidFill>
                  <a:schemeClr val="dk1"/>
                </a:solidFill>
                <a:latin typeface="Arial"/>
                <a:ea typeface="Arial"/>
                <a:cs typeface="Arial"/>
                <a:sym typeface="Arial"/>
              </a:rPr>
            </a:br>
            <a:br>
              <a:rPr lang="de-AT" sz="3000" b="0">
                <a:solidFill>
                  <a:schemeClr val="dk1"/>
                </a:solidFill>
                <a:latin typeface="Arial"/>
                <a:ea typeface="Arial"/>
                <a:cs typeface="Arial"/>
                <a:sym typeface="Arial"/>
              </a:rPr>
            </a:br>
            <a:br>
              <a:rPr lang="de-AT" sz="3000" b="1">
                <a:solidFill>
                  <a:schemeClr val="dk1"/>
                </a:solidFill>
                <a:latin typeface="Arial"/>
                <a:ea typeface="Arial"/>
                <a:cs typeface="Arial"/>
                <a:sym typeface="Arial"/>
              </a:rPr>
            </a:br>
            <a:endParaRPr sz="3000" b="1">
              <a:solidFill>
                <a:schemeClr val="dk1"/>
              </a:solidFill>
              <a:latin typeface="Arial"/>
              <a:ea typeface="Arial"/>
              <a:cs typeface="Arial"/>
              <a:sym typeface="Arial"/>
            </a:endParaRPr>
          </a:p>
        </p:txBody>
      </p:sp>
      <p:sp>
        <p:nvSpPr>
          <p:cNvPr id="502" name="Google Shape;502;p23"/>
          <p:cNvSpPr txBox="1"/>
          <p:nvPr/>
        </p:nvSpPr>
        <p:spPr>
          <a:xfrm>
            <a:off x="3107899" y="4221088"/>
            <a:ext cx="5674579" cy="523220"/>
          </a:xfrm>
          <a:prstGeom prst="rect">
            <a:avLst/>
          </a:prstGeom>
          <a:noFill/>
          <a:ln>
            <a:noFill/>
          </a:ln>
        </p:spPr>
        <p:txBody>
          <a:bodyPr spcFirstLastPara="1" wrap="square" lIns="0" tIns="45700" rIns="91425" bIns="45700" anchor="ctr" anchorCtr="0">
            <a:spAutoFit/>
          </a:bodyPr>
          <a:lstStyle/>
          <a:p>
            <a:pPr marL="0" marR="0" lvl="0" indent="0" algn="ctr" rtl="0">
              <a:spcBef>
                <a:spcPts val="0"/>
              </a:spcBef>
              <a:spcAft>
                <a:spcPts val="0"/>
              </a:spcAft>
              <a:buNone/>
            </a:pPr>
            <a:r>
              <a:rPr lang="de-AT" sz="2800" b="1">
                <a:solidFill>
                  <a:schemeClr val="dk2"/>
                </a:solidFill>
                <a:latin typeface="Arial"/>
                <a:ea typeface="Arial"/>
                <a:cs typeface="Arial"/>
                <a:sym typeface="Arial"/>
              </a:rPr>
              <a:t>#HorizonEU</a:t>
            </a:r>
            <a:endParaRPr sz="2800" b="1">
              <a:solidFill>
                <a:schemeClr val="dk2"/>
              </a:solidFill>
              <a:latin typeface="Arial"/>
              <a:ea typeface="Arial"/>
              <a:cs typeface="Arial"/>
              <a:sym typeface="Arial"/>
            </a:endParaRPr>
          </a:p>
        </p:txBody>
      </p:sp>
      <p:sp>
        <p:nvSpPr>
          <p:cNvPr id="503" name="Google Shape;503;p23"/>
          <p:cNvSpPr txBox="1"/>
          <p:nvPr/>
        </p:nvSpPr>
        <p:spPr>
          <a:xfrm>
            <a:off x="2965428" y="4765568"/>
            <a:ext cx="59595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1800" b="1"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http://ec.europa.eu/horizon-europe</a:t>
            </a:r>
            <a:endParaRPr sz="1800" b="1" u="sng">
              <a:solidFill>
                <a:schemeClr val="dk2"/>
              </a:solidFill>
              <a:latin typeface="Arial"/>
              <a:ea typeface="Arial"/>
              <a:cs typeface="Arial"/>
              <a:sym typeface="Arial"/>
            </a:endParaRPr>
          </a:p>
          <a:p>
            <a:pPr marL="0" marR="0" lvl="0" indent="0" algn="ctr" rtl="0">
              <a:spcBef>
                <a:spcPts val="0"/>
              </a:spcBef>
              <a:spcAft>
                <a:spcPts val="0"/>
              </a:spcAft>
              <a:buNone/>
            </a:pPr>
            <a:endParaRPr sz="1000" b="0">
              <a:solidFill>
                <a:schemeClr val="accent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
          <p:cNvSpPr txBox="1">
            <a:spLocks noGrp="1"/>
          </p:cNvSpPr>
          <p:nvPr>
            <p:ph type="subTitle" idx="1"/>
          </p:nvPr>
        </p:nvSpPr>
        <p:spPr>
          <a:xfrm>
            <a:off x="1077012" y="1280970"/>
            <a:ext cx="10156297" cy="48856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de-AT"/>
              <a:t>PROPOSAL WRITING CAMPS - THE PROCESS</a:t>
            </a:r>
            <a:endParaRPr/>
          </a:p>
        </p:txBody>
      </p:sp>
      <p:grpSp>
        <p:nvGrpSpPr>
          <p:cNvPr id="218" name="Google Shape;218;p3"/>
          <p:cNvGrpSpPr/>
          <p:nvPr/>
        </p:nvGrpSpPr>
        <p:grpSpPr>
          <a:xfrm>
            <a:off x="1821551" y="2352397"/>
            <a:ext cx="7819488" cy="2227356"/>
            <a:chOff x="3025" y="26838"/>
            <a:chExt cx="7819488" cy="2227356"/>
          </a:xfrm>
        </p:grpSpPr>
        <p:sp>
          <p:nvSpPr>
            <p:cNvPr id="219" name="Google Shape;219;p3"/>
            <p:cNvSpPr/>
            <p:nvPr/>
          </p:nvSpPr>
          <p:spPr>
            <a:xfrm>
              <a:off x="3025" y="62398"/>
              <a:ext cx="1761492" cy="518399"/>
            </a:xfrm>
            <a:prstGeom prst="roundRect">
              <a:avLst>
                <a:gd name="adj" fmla="val 10000"/>
              </a:avLst>
            </a:prstGeom>
            <a:solidFill>
              <a:srgbClr val="F39E0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txBox="1"/>
            <p:nvPr/>
          </p:nvSpPr>
          <p:spPr>
            <a:xfrm>
              <a:off x="3025" y="62398"/>
              <a:ext cx="1761492" cy="345600"/>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Arial"/>
                <a:buNone/>
              </a:pPr>
              <a:r>
                <a:rPr lang="de-AT" sz="1200" b="1" i="0" u="none" strike="noStrike" cap="none">
                  <a:solidFill>
                    <a:schemeClr val="lt1"/>
                  </a:solidFill>
                  <a:latin typeface="Arial"/>
                  <a:ea typeface="Arial"/>
                  <a:cs typeface="Arial"/>
                  <a:sym typeface="Arial"/>
                </a:rPr>
                <a:t>Monday </a:t>
              </a:r>
              <a:endParaRPr/>
            </a:p>
          </p:txBody>
        </p:sp>
        <p:sp>
          <p:nvSpPr>
            <p:cNvPr id="221" name="Google Shape;221;p3"/>
            <p:cNvSpPr/>
            <p:nvPr/>
          </p:nvSpPr>
          <p:spPr>
            <a:xfrm>
              <a:off x="363813" y="407998"/>
              <a:ext cx="1761492" cy="1837687"/>
            </a:xfrm>
            <a:prstGeom prst="roundRect">
              <a:avLst>
                <a:gd name="adj" fmla="val 10000"/>
              </a:avLst>
            </a:prstGeom>
            <a:solidFill>
              <a:schemeClr val="lt1">
                <a:alpha val="89803"/>
              </a:schemeClr>
            </a:solidFill>
            <a:ln w="12700" cap="flat" cmpd="sng">
              <a:solidFill>
                <a:srgbClr val="F39E0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txBox="1"/>
            <p:nvPr/>
          </p:nvSpPr>
          <p:spPr>
            <a:xfrm>
              <a:off x="415405" y="459590"/>
              <a:ext cx="1658308" cy="1734503"/>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Horizon Europe Overview</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The Funding and Tenders Portal </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Call/topic decoding and understanding</a:t>
              </a:r>
              <a:endParaRPr sz="1200" b="1" i="1" u="none" strike="noStrike" cap="none">
                <a:solidFill>
                  <a:schemeClr val="dk1"/>
                </a:solidFill>
                <a:latin typeface="Arial"/>
                <a:ea typeface="Arial"/>
                <a:cs typeface="Arial"/>
                <a:sym typeface="Arial"/>
              </a:endParaRPr>
            </a:p>
          </p:txBody>
        </p:sp>
        <p:sp>
          <p:nvSpPr>
            <p:cNvPr id="223" name="Google Shape;223;p3"/>
            <p:cNvSpPr/>
            <p:nvPr/>
          </p:nvSpPr>
          <p:spPr>
            <a:xfrm rot="33612">
              <a:off x="2031541" y="29908"/>
              <a:ext cx="566143" cy="438560"/>
            </a:xfrm>
            <a:prstGeom prst="rightArrow">
              <a:avLst>
                <a:gd name="adj1" fmla="val 60000"/>
                <a:gd name="adj2" fmla="val 50000"/>
              </a:avLst>
            </a:prstGeom>
            <a:solidFill>
              <a:srgbClr val="F8C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txBox="1"/>
            <p:nvPr/>
          </p:nvSpPr>
          <p:spPr>
            <a:xfrm rot="33612">
              <a:off x="2031544" y="116977"/>
              <a:ext cx="434575" cy="2631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1" i="0" u="none" strike="noStrike" cap="none">
                <a:solidFill>
                  <a:schemeClr val="lt1"/>
                </a:solidFill>
                <a:latin typeface="Arial"/>
                <a:ea typeface="Arial"/>
                <a:cs typeface="Arial"/>
                <a:sym typeface="Arial"/>
              </a:endParaRPr>
            </a:p>
          </p:txBody>
        </p:sp>
        <p:sp>
          <p:nvSpPr>
            <p:cNvPr id="225" name="Google Shape;225;p3"/>
            <p:cNvSpPr/>
            <p:nvPr/>
          </p:nvSpPr>
          <p:spPr>
            <a:xfrm>
              <a:off x="2832662" y="90065"/>
              <a:ext cx="1761492" cy="518399"/>
            </a:xfrm>
            <a:prstGeom prst="roundRect">
              <a:avLst>
                <a:gd name="adj" fmla="val 10000"/>
              </a:avLst>
            </a:prstGeom>
            <a:solidFill>
              <a:srgbClr val="F39E0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txBox="1"/>
            <p:nvPr/>
          </p:nvSpPr>
          <p:spPr>
            <a:xfrm>
              <a:off x="2832662" y="90065"/>
              <a:ext cx="1761492" cy="345600"/>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Arial"/>
                <a:buNone/>
              </a:pPr>
              <a:r>
                <a:rPr lang="de-AT" sz="1200" b="1" i="0" u="none" strike="noStrike" cap="none">
                  <a:solidFill>
                    <a:schemeClr val="lt1"/>
                  </a:solidFill>
                  <a:latin typeface="Arial"/>
                  <a:ea typeface="Arial"/>
                  <a:cs typeface="Arial"/>
                  <a:sym typeface="Arial"/>
                </a:rPr>
                <a:t>Wednesday </a:t>
              </a:r>
              <a:endParaRPr/>
            </a:p>
          </p:txBody>
        </p:sp>
        <p:sp>
          <p:nvSpPr>
            <p:cNvPr id="227" name="Google Shape;227;p3"/>
            <p:cNvSpPr/>
            <p:nvPr/>
          </p:nvSpPr>
          <p:spPr>
            <a:xfrm>
              <a:off x="3193450" y="407998"/>
              <a:ext cx="1761492" cy="1837687"/>
            </a:xfrm>
            <a:prstGeom prst="roundRect">
              <a:avLst>
                <a:gd name="adj" fmla="val 10000"/>
              </a:avLst>
            </a:prstGeom>
            <a:solidFill>
              <a:schemeClr val="lt1">
                <a:alpha val="89803"/>
              </a:schemeClr>
            </a:solidFill>
            <a:ln w="12700" cap="flat" cmpd="sng">
              <a:solidFill>
                <a:srgbClr val="F39E0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txBox="1"/>
            <p:nvPr/>
          </p:nvSpPr>
          <p:spPr>
            <a:xfrm>
              <a:off x="3245042" y="459590"/>
              <a:ext cx="1658308" cy="1734503"/>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Proposal’s main parts</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Implementation</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Consortium as a whole</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Excellence</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Horizontal issues</a:t>
              </a:r>
              <a:endParaRPr sz="1200" b="1" i="0" u="none" strike="noStrike" cap="none">
                <a:solidFill>
                  <a:schemeClr val="dk1"/>
                </a:solidFill>
                <a:latin typeface="Arial"/>
                <a:ea typeface="Arial"/>
                <a:cs typeface="Arial"/>
                <a:sym typeface="Arial"/>
              </a:endParaRPr>
            </a:p>
          </p:txBody>
        </p:sp>
        <p:sp>
          <p:nvSpPr>
            <p:cNvPr id="229" name="Google Shape;229;p3"/>
            <p:cNvSpPr/>
            <p:nvPr/>
          </p:nvSpPr>
          <p:spPr>
            <a:xfrm rot="-33612">
              <a:off x="4861177" y="29595"/>
              <a:ext cx="566143" cy="438560"/>
            </a:xfrm>
            <a:prstGeom prst="rightArrow">
              <a:avLst>
                <a:gd name="adj1" fmla="val 60000"/>
                <a:gd name="adj2" fmla="val 50000"/>
              </a:avLst>
            </a:prstGeom>
            <a:solidFill>
              <a:srgbClr val="F8CC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txBox="1"/>
            <p:nvPr/>
          </p:nvSpPr>
          <p:spPr>
            <a:xfrm rot="-33612">
              <a:off x="4861180" y="117950"/>
              <a:ext cx="434575" cy="263136"/>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000"/>
                <a:buFont typeface="Arial"/>
                <a:buNone/>
              </a:pPr>
              <a:endParaRPr sz="1000" b="1" i="0" u="none" strike="noStrike" cap="none">
                <a:solidFill>
                  <a:schemeClr val="lt1"/>
                </a:solidFill>
                <a:latin typeface="Arial"/>
                <a:ea typeface="Arial"/>
                <a:cs typeface="Arial"/>
                <a:sym typeface="Arial"/>
              </a:endParaRPr>
            </a:p>
          </p:txBody>
        </p:sp>
        <p:sp>
          <p:nvSpPr>
            <p:cNvPr id="231" name="Google Shape;231;p3"/>
            <p:cNvSpPr/>
            <p:nvPr/>
          </p:nvSpPr>
          <p:spPr>
            <a:xfrm>
              <a:off x="5662299" y="62398"/>
              <a:ext cx="1761492" cy="518399"/>
            </a:xfrm>
            <a:prstGeom prst="roundRect">
              <a:avLst>
                <a:gd name="adj" fmla="val 10000"/>
              </a:avLst>
            </a:prstGeom>
            <a:solidFill>
              <a:srgbClr val="F39E09"/>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txBox="1"/>
            <p:nvPr/>
          </p:nvSpPr>
          <p:spPr>
            <a:xfrm>
              <a:off x="5662299" y="62398"/>
              <a:ext cx="1761492" cy="345600"/>
            </a:xfrm>
            <a:prstGeom prst="rect">
              <a:avLst/>
            </a:prstGeom>
            <a:noFill/>
            <a:ln>
              <a:noFill/>
            </a:ln>
          </p:spPr>
          <p:txBody>
            <a:bodyPr spcFirstLastPara="1" wrap="square" lIns="85325" tIns="85325" rIns="85325" bIns="45700" anchor="t" anchorCtr="0">
              <a:noAutofit/>
            </a:bodyPr>
            <a:lstStyle/>
            <a:p>
              <a:pPr marL="0" marR="0" lvl="0" indent="0" algn="l" rtl="0">
                <a:lnSpc>
                  <a:spcPct val="90000"/>
                </a:lnSpc>
                <a:spcBef>
                  <a:spcPts val="0"/>
                </a:spcBef>
                <a:spcAft>
                  <a:spcPts val="0"/>
                </a:spcAft>
                <a:buClr>
                  <a:schemeClr val="lt1"/>
                </a:buClr>
                <a:buSzPts val="1200"/>
                <a:buFont typeface="Arial"/>
                <a:buNone/>
              </a:pPr>
              <a:r>
                <a:rPr lang="de-AT" sz="1200" b="1" i="0" u="none" strike="noStrike" cap="none">
                  <a:solidFill>
                    <a:schemeClr val="lt1"/>
                  </a:solidFill>
                  <a:latin typeface="Arial"/>
                  <a:ea typeface="Arial"/>
                  <a:cs typeface="Arial"/>
                  <a:sym typeface="Arial"/>
                </a:rPr>
                <a:t>Friday</a:t>
              </a:r>
              <a:endParaRPr sz="1200" b="1" i="0" u="none" strike="noStrike" cap="none">
                <a:solidFill>
                  <a:schemeClr val="lt1"/>
                </a:solidFill>
                <a:latin typeface="Arial"/>
                <a:ea typeface="Arial"/>
                <a:cs typeface="Arial"/>
                <a:sym typeface="Arial"/>
              </a:endParaRPr>
            </a:p>
          </p:txBody>
        </p:sp>
        <p:sp>
          <p:nvSpPr>
            <p:cNvPr id="233" name="Google Shape;233;p3"/>
            <p:cNvSpPr/>
            <p:nvPr/>
          </p:nvSpPr>
          <p:spPr>
            <a:xfrm>
              <a:off x="5916772" y="416507"/>
              <a:ext cx="1905741" cy="1837687"/>
            </a:xfrm>
            <a:prstGeom prst="roundRect">
              <a:avLst>
                <a:gd name="adj" fmla="val 10000"/>
              </a:avLst>
            </a:prstGeom>
            <a:solidFill>
              <a:schemeClr val="lt1">
                <a:alpha val="89803"/>
              </a:schemeClr>
            </a:solidFill>
            <a:ln w="12700" cap="flat" cmpd="sng">
              <a:solidFill>
                <a:srgbClr val="F39E0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txBox="1"/>
            <p:nvPr/>
          </p:nvSpPr>
          <p:spPr>
            <a:xfrm>
              <a:off x="5970596" y="470331"/>
              <a:ext cx="1798093" cy="1730039"/>
            </a:xfrm>
            <a:prstGeom prst="rect">
              <a:avLst/>
            </a:prstGeom>
            <a:noFill/>
            <a:ln>
              <a:noFill/>
            </a:ln>
          </p:spPr>
          <p:txBody>
            <a:bodyPr spcFirstLastPara="1" wrap="square" lIns="85325" tIns="85325" rIns="85325" bIns="85325" anchor="t" anchorCtr="0">
              <a:noAutofit/>
            </a:bodyPr>
            <a:lstStyle/>
            <a:p>
              <a:pPr marL="114300" marR="0" lvl="1" indent="-114300" algn="l" rtl="0">
                <a:lnSpc>
                  <a:spcPct val="90000"/>
                </a:lnSpc>
                <a:spcBef>
                  <a:spcPts val="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Budget</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Impact</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Specific Horizon Europe Programmes </a:t>
              </a:r>
              <a:endParaRPr sz="1200" b="1" i="0"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Possible actions to be proposed by the participant</a:t>
              </a:r>
              <a:endParaRPr sz="1200" b="1" i="1" u="none" strike="noStrike" cap="none">
                <a:solidFill>
                  <a:schemeClr val="dk1"/>
                </a:solidFill>
                <a:latin typeface="Arial"/>
                <a:ea typeface="Arial"/>
                <a:cs typeface="Arial"/>
                <a:sym typeface="Arial"/>
              </a:endParaRPr>
            </a:p>
            <a:p>
              <a:pPr marL="114300" marR="0" lvl="1" indent="-114300" algn="l" rtl="0">
                <a:lnSpc>
                  <a:spcPct val="90000"/>
                </a:lnSpc>
                <a:spcBef>
                  <a:spcPts val="180"/>
                </a:spcBef>
                <a:spcAft>
                  <a:spcPts val="0"/>
                </a:spcAft>
                <a:buClr>
                  <a:schemeClr val="dk1"/>
                </a:buClr>
                <a:buSzPts val="1200"/>
                <a:buFont typeface="Arial"/>
                <a:buChar char="•"/>
              </a:pPr>
              <a:r>
                <a:rPr lang="de-AT" sz="1200" b="1" i="0" u="none" strike="noStrike" cap="none">
                  <a:solidFill>
                    <a:schemeClr val="dk1"/>
                  </a:solidFill>
                  <a:latin typeface="Arial"/>
                  <a:ea typeface="Arial"/>
                  <a:cs typeface="Arial"/>
                  <a:sym typeface="Arial"/>
                </a:rPr>
                <a:t>Final discussion</a:t>
              </a:r>
              <a:endParaRPr sz="1200" b="1" i="0" u="none" strike="noStrike" cap="none">
                <a:solidFill>
                  <a:schemeClr val="dk1"/>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
          <p:cNvSpPr txBox="1">
            <a:spLocks noGrp="1"/>
          </p:cNvSpPr>
          <p:nvPr>
            <p:ph type="title"/>
          </p:nvPr>
        </p:nvSpPr>
        <p:spPr>
          <a:xfrm>
            <a:off x="698047" y="224277"/>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Agenda</a:t>
            </a:r>
            <a:br>
              <a:rPr lang="de-AT"/>
            </a:br>
            <a:br>
              <a:rPr lang="de-AT"/>
            </a:br>
            <a:endParaRPr/>
          </a:p>
        </p:txBody>
      </p:sp>
      <p:grpSp>
        <p:nvGrpSpPr>
          <p:cNvPr id="241" name="Google Shape;241;p4"/>
          <p:cNvGrpSpPr/>
          <p:nvPr/>
        </p:nvGrpSpPr>
        <p:grpSpPr>
          <a:xfrm>
            <a:off x="698047" y="1253969"/>
            <a:ext cx="8128000" cy="3844905"/>
            <a:chOff x="0" y="343803"/>
            <a:chExt cx="8128000" cy="3844905"/>
          </a:xfrm>
        </p:grpSpPr>
        <p:sp>
          <p:nvSpPr>
            <p:cNvPr id="242" name="Google Shape;242;p4"/>
            <p:cNvSpPr/>
            <p:nvPr/>
          </p:nvSpPr>
          <p:spPr>
            <a:xfrm>
              <a:off x="0" y="343803"/>
              <a:ext cx="8128000" cy="664689"/>
            </a:xfrm>
            <a:prstGeom prst="roundRect">
              <a:avLst>
                <a:gd name="adj" fmla="val 16667"/>
              </a:avLst>
            </a:prstGeom>
            <a:solidFill>
              <a:srgbClr val="F39E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txBox="1"/>
            <p:nvPr/>
          </p:nvSpPr>
          <p:spPr>
            <a:xfrm>
              <a:off x="32447" y="376250"/>
              <a:ext cx="8063106" cy="599795"/>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Arial"/>
                <a:buNone/>
              </a:pPr>
              <a:r>
                <a:rPr lang="de-AT" sz="2300" b="0" i="0" u="none" strike="noStrike" cap="none">
                  <a:solidFill>
                    <a:schemeClr val="lt1"/>
                  </a:solidFill>
                  <a:latin typeface="Arial"/>
                  <a:ea typeface="Arial"/>
                  <a:cs typeface="Arial"/>
                  <a:sym typeface="Arial"/>
                </a:rPr>
                <a:t>Day 1</a:t>
              </a:r>
              <a:endParaRPr/>
            </a:p>
          </p:txBody>
        </p:sp>
        <p:sp>
          <p:nvSpPr>
            <p:cNvPr id="244" name="Google Shape;244;p4"/>
            <p:cNvSpPr/>
            <p:nvPr/>
          </p:nvSpPr>
          <p:spPr>
            <a:xfrm>
              <a:off x="0" y="824958"/>
              <a:ext cx="8128000" cy="336375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txBox="1"/>
            <p:nvPr/>
          </p:nvSpPr>
          <p:spPr>
            <a:xfrm>
              <a:off x="0" y="824958"/>
              <a:ext cx="8128000" cy="3363750"/>
            </a:xfrm>
            <a:prstGeom prst="rect">
              <a:avLst/>
            </a:prstGeom>
            <a:noFill/>
            <a:ln>
              <a:noFill/>
            </a:ln>
          </p:spPr>
          <p:txBody>
            <a:bodyPr spcFirstLastPara="1" wrap="square" lIns="258050" tIns="27925" rIns="156450" bIns="27925" anchor="t" anchorCtr="0">
              <a:noAutofit/>
            </a:bodyPr>
            <a:lstStyle/>
            <a:p>
              <a:pPr marL="228600" marR="0" lvl="1" indent="-88900" algn="l" rtl="0">
                <a:lnSpc>
                  <a:spcPct val="90000"/>
                </a:lnSpc>
                <a:spcBef>
                  <a:spcPts val="0"/>
                </a:spcBef>
                <a:spcAft>
                  <a:spcPts val="0"/>
                </a:spcAft>
                <a:buClr>
                  <a:schemeClr val="dk1"/>
                </a:buClr>
                <a:buSzPts val="2200"/>
                <a:buFont typeface="Arial"/>
                <a:buNone/>
              </a:pPr>
              <a:endParaRPr sz="2200" b="0" i="0" u="none" strike="noStrike" cap="none">
                <a:solidFill>
                  <a:schemeClr val="dk1"/>
                </a:solidFill>
                <a:latin typeface="Arial"/>
                <a:ea typeface="Arial"/>
                <a:cs typeface="Arial"/>
                <a:sym typeface="Arial"/>
              </a:endParaRPr>
            </a:p>
            <a:p>
              <a:pPr marL="457200" marR="0" lvl="2"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Introduction &amp; Overview</a:t>
              </a:r>
              <a:endParaRPr sz="2200" b="0" i="0" u="none" strike="noStrike" cap="none">
                <a:solidFill>
                  <a:schemeClr val="dk1"/>
                </a:solidFill>
                <a:latin typeface="Arial"/>
                <a:ea typeface="Arial"/>
                <a:cs typeface="Arial"/>
                <a:sym typeface="Arial"/>
              </a:endParaRPr>
            </a:p>
            <a:p>
              <a:pPr marL="457200" marR="0" lvl="2"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Horizon Europe Overview and identification of relevant funding lines and thematic areas </a:t>
              </a:r>
              <a:endParaRPr sz="2200" b="0" i="0" u="none" strike="noStrike" cap="none">
                <a:solidFill>
                  <a:schemeClr val="dk1"/>
                </a:solidFill>
                <a:latin typeface="Arial"/>
                <a:ea typeface="Arial"/>
                <a:cs typeface="Arial"/>
                <a:sym typeface="Arial"/>
              </a:endParaRPr>
            </a:p>
            <a:p>
              <a:pPr marL="457200" marR="0" lvl="2"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The Funding and Tenders Portal - How to find the right call (</a:t>
              </a:r>
              <a:r>
                <a:rPr lang="de-AT" sz="2200" b="0" i="1" u="none" strike="noStrike" cap="none">
                  <a:solidFill>
                    <a:schemeClr val="dk1"/>
                  </a:solidFill>
                  <a:latin typeface="Arial"/>
                  <a:ea typeface="Arial"/>
                  <a:cs typeface="Arial"/>
                  <a:sym typeface="Arial"/>
                </a:rPr>
                <a:t>interactive</a:t>
              </a:r>
              <a:r>
                <a:rPr lang="de-AT" sz="2200" b="0" i="0" u="none" strike="noStrike" cap="none">
                  <a:solidFill>
                    <a:schemeClr val="dk1"/>
                  </a:solidFill>
                  <a:latin typeface="Arial"/>
                  <a:ea typeface="Arial"/>
                  <a:cs typeface="Arial"/>
                  <a:sym typeface="Arial"/>
                </a:rPr>
                <a:t>)</a:t>
              </a:r>
              <a:endParaRPr sz="2200" b="0" i="0" u="none" strike="noStrike" cap="none">
                <a:solidFill>
                  <a:schemeClr val="dk1"/>
                </a:solidFill>
                <a:latin typeface="Arial"/>
                <a:ea typeface="Arial"/>
                <a:cs typeface="Arial"/>
                <a:sym typeface="Arial"/>
              </a:endParaRPr>
            </a:p>
            <a:p>
              <a:pPr marL="457200" marR="0" lvl="2" indent="-228600" algn="l" rtl="0">
                <a:lnSpc>
                  <a:spcPct val="90000"/>
                </a:lnSpc>
                <a:spcBef>
                  <a:spcPts val="440"/>
                </a:spcBef>
                <a:spcAft>
                  <a:spcPts val="0"/>
                </a:spcAft>
                <a:buClr>
                  <a:schemeClr val="dk1"/>
                </a:buClr>
                <a:buSzPts val="2200"/>
                <a:buFont typeface="Arial"/>
                <a:buChar char="•"/>
              </a:pPr>
              <a:r>
                <a:rPr lang="de-AT" sz="2200" b="1" i="0" u="none" strike="noStrike" cap="none">
                  <a:solidFill>
                    <a:schemeClr val="dk1"/>
                  </a:solidFill>
                  <a:latin typeface="Arial"/>
                  <a:ea typeface="Arial"/>
                  <a:cs typeface="Arial"/>
                  <a:sym typeface="Arial"/>
                </a:rPr>
                <a:t>Evaluation criteria </a:t>
              </a:r>
              <a:r>
                <a:rPr lang="de-AT" sz="2200" b="0" i="0" u="none" strike="noStrike" cap="none">
                  <a:solidFill>
                    <a:schemeClr val="dk1"/>
                  </a:solidFill>
                  <a:latin typeface="Arial"/>
                  <a:ea typeface="Arial"/>
                  <a:cs typeface="Arial"/>
                  <a:sym typeface="Arial"/>
                </a:rPr>
                <a:t>and evaluation summary reports and assessing proposal part</a:t>
              </a:r>
              <a:endParaRPr sz="2200" b="0" i="0" u="none" strike="noStrike" cap="none">
                <a:solidFill>
                  <a:schemeClr val="dk1"/>
                </a:solidFill>
                <a:latin typeface="Arial"/>
                <a:ea typeface="Arial"/>
                <a:cs typeface="Arial"/>
                <a:sym typeface="Arial"/>
              </a:endParaRPr>
            </a:p>
            <a:p>
              <a:pPr marL="457200" marR="0" lvl="2" indent="-228600" algn="l" rtl="0">
                <a:lnSpc>
                  <a:spcPct val="90000"/>
                </a:lnSpc>
                <a:spcBef>
                  <a:spcPts val="440"/>
                </a:spcBef>
                <a:spcAft>
                  <a:spcPts val="0"/>
                </a:spcAft>
                <a:buClr>
                  <a:srgbClr val="C00000"/>
                </a:buClr>
                <a:buSzPts val="2200"/>
                <a:buFont typeface="Arial"/>
                <a:buChar char="•"/>
              </a:pPr>
              <a:r>
                <a:rPr lang="de-AT" sz="2200" b="0" i="0" u="none" strike="noStrike" cap="none">
                  <a:solidFill>
                    <a:srgbClr val="C00000"/>
                  </a:solidFill>
                  <a:latin typeface="Arial"/>
                  <a:ea typeface="Arial"/>
                  <a:cs typeface="Arial"/>
                  <a:sym typeface="Arial"/>
                </a:rPr>
                <a:t>Call/topic decoding and understanding </a:t>
              </a:r>
              <a:r>
                <a:rPr lang="de-AT" sz="2200" b="0" i="1" u="none" strike="noStrike" cap="none">
                  <a:solidFill>
                    <a:schemeClr val="dk1"/>
                  </a:solidFill>
                  <a:latin typeface="Arial"/>
                  <a:ea typeface="Arial"/>
                  <a:cs typeface="Arial"/>
                  <a:sym typeface="Arial"/>
                </a:rPr>
                <a:t>(Group Work)</a:t>
              </a:r>
              <a:endParaRPr sz="2200" b="0" i="1" u="none" strike="noStrike" cap="none">
                <a:solidFill>
                  <a:schemeClr val="dk1"/>
                </a:solidFill>
                <a:latin typeface="Arial"/>
                <a:ea typeface="Arial"/>
                <a:cs typeface="Arial"/>
                <a:sym typeface="Arial"/>
              </a:endParaRPr>
            </a:p>
            <a:p>
              <a:pPr marL="457200" marR="0" lvl="2"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Recap of Day 1 &amp; outlook on Day 2 &amp; 3 </a:t>
              </a:r>
              <a:endParaRPr sz="2200" b="0" i="0" u="none" strike="noStrike" cap="none">
                <a:solidFill>
                  <a:schemeClr val="dk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
          <p:cNvSpPr txBox="1">
            <a:spLocks noGrp="1"/>
          </p:cNvSpPr>
          <p:nvPr>
            <p:ph type="title"/>
          </p:nvPr>
        </p:nvSpPr>
        <p:spPr>
          <a:xfrm>
            <a:off x="707572" y="195702"/>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Agenda</a:t>
            </a:r>
            <a:br>
              <a:rPr lang="de-AT"/>
            </a:br>
            <a:br>
              <a:rPr lang="de-AT"/>
            </a:br>
            <a:endParaRPr/>
          </a:p>
        </p:txBody>
      </p:sp>
      <p:grpSp>
        <p:nvGrpSpPr>
          <p:cNvPr id="251" name="Google Shape;251;p5"/>
          <p:cNvGrpSpPr/>
          <p:nvPr/>
        </p:nvGrpSpPr>
        <p:grpSpPr>
          <a:xfrm>
            <a:off x="707572" y="1238803"/>
            <a:ext cx="8128000" cy="4713955"/>
            <a:chOff x="0" y="214337"/>
            <a:chExt cx="8128000" cy="4713955"/>
          </a:xfrm>
        </p:grpSpPr>
        <p:sp>
          <p:nvSpPr>
            <p:cNvPr id="252" name="Google Shape;252;p5"/>
            <p:cNvSpPr/>
            <p:nvPr/>
          </p:nvSpPr>
          <p:spPr>
            <a:xfrm>
              <a:off x="0" y="214337"/>
              <a:ext cx="8128000" cy="670517"/>
            </a:xfrm>
            <a:prstGeom prst="roundRect">
              <a:avLst>
                <a:gd name="adj" fmla="val 16667"/>
              </a:avLst>
            </a:prstGeom>
            <a:solidFill>
              <a:srgbClr val="F39E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txBox="1"/>
            <p:nvPr/>
          </p:nvSpPr>
          <p:spPr>
            <a:xfrm>
              <a:off x="32732" y="247069"/>
              <a:ext cx="8062536" cy="605053"/>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Arial"/>
                <a:buNone/>
              </a:pPr>
              <a:r>
                <a:rPr lang="de-AT" sz="2300" b="0" i="0" u="none" strike="noStrike" cap="none">
                  <a:solidFill>
                    <a:schemeClr val="lt1"/>
                  </a:solidFill>
                  <a:latin typeface="Arial"/>
                  <a:ea typeface="Arial"/>
                  <a:cs typeface="Arial"/>
                  <a:sym typeface="Arial"/>
                </a:rPr>
                <a:t>Day 2</a:t>
              </a:r>
              <a:endParaRPr/>
            </a:p>
          </p:txBody>
        </p:sp>
        <p:sp>
          <p:nvSpPr>
            <p:cNvPr id="254" name="Google Shape;254;p5"/>
            <p:cNvSpPr/>
            <p:nvPr/>
          </p:nvSpPr>
          <p:spPr>
            <a:xfrm>
              <a:off x="0" y="1160892"/>
              <a:ext cx="8128000" cy="376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txBox="1"/>
            <p:nvPr/>
          </p:nvSpPr>
          <p:spPr>
            <a:xfrm>
              <a:off x="0" y="1160892"/>
              <a:ext cx="8128000" cy="3767400"/>
            </a:xfrm>
            <a:prstGeom prst="rect">
              <a:avLst/>
            </a:prstGeom>
            <a:noFill/>
            <a:ln>
              <a:noFill/>
            </a:ln>
          </p:spPr>
          <p:txBody>
            <a:bodyPr spcFirstLastPara="1" wrap="square" lIns="258050" tIns="27925" rIns="156450" bIns="27925"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Introduction to proposal’s main parts</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Implementation part overview</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rgbClr val="C00000"/>
                </a:buClr>
                <a:buSzPts val="2200"/>
                <a:buFont typeface="Arial"/>
                <a:buChar char="•"/>
              </a:pPr>
              <a:r>
                <a:rPr lang="de-AT" sz="2200" b="0" i="0" u="none" strike="noStrike" cap="none">
                  <a:solidFill>
                    <a:srgbClr val="C00000"/>
                  </a:solidFill>
                  <a:latin typeface="Arial"/>
                  <a:ea typeface="Arial"/>
                  <a:cs typeface="Arial"/>
                  <a:sym typeface="Arial"/>
                </a:rPr>
                <a:t>Drafting a Work Plan description </a:t>
              </a:r>
              <a:r>
                <a:rPr lang="de-AT" sz="2200" b="0" i="0" u="none" strike="noStrike" cap="none">
                  <a:solidFill>
                    <a:schemeClr val="dk1"/>
                  </a:solidFill>
                  <a:latin typeface="Arial"/>
                  <a:ea typeface="Arial"/>
                  <a:cs typeface="Arial"/>
                  <a:sym typeface="Arial"/>
                </a:rPr>
                <a:t>(</a:t>
              </a:r>
              <a:r>
                <a:rPr lang="de-AT" sz="2200" b="0" i="1" u="none" strike="noStrike" cap="none">
                  <a:solidFill>
                    <a:schemeClr val="dk1"/>
                  </a:solidFill>
                  <a:latin typeface="Arial"/>
                  <a:ea typeface="Arial"/>
                  <a:cs typeface="Arial"/>
                  <a:sym typeface="Arial"/>
                </a:rPr>
                <a:t>Group work)</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Consortium as a whole</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Excellence part overview</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rgbClr val="C00000"/>
                </a:buClr>
                <a:buSzPts val="2200"/>
                <a:buFont typeface="Arial"/>
                <a:buChar char="•"/>
              </a:pPr>
              <a:r>
                <a:rPr lang="de-AT" sz="2200" b="0" i="0" u="none" strike="noStrike" cap="none">
                  <a:solidFill>
                    <a:srgbClr val="C00000"/>
                  </a:solidFill>
                  <a:latin typeface="Arial"/>
                  <a:ea typeface="Arial"/>
                  <a:cs typeface="Arial"/>
                  <a:sym typeface="Arial"/>
                </a:rPr>
                <a:t>Drafting Excellence </a:t>
              </a:r>
              <a:r>
                <a:rPr lang="de-AT" sz="2200" b="0" i="0" u="none" strike="noStrike" cap="none">
                  <a:solidFill>
                    <a:schemeClr val="dk1"/>
                  </a:solidFill>
                  <a:latin typeface="Arial"/>
                  <a:ea typeface="Arial"/>
                  <a:cs typeface="Arial"/>
                  <a:sym typeface="Arial"/>
                </a:rPr>
                <a:t>(</a:t>
              </a:r>
              <a:r>
                <a:rPr lang="de-AT" sz="2200" b="0" i="1" u="none" strike="noStrike" cap="none">
                  <a:solidFill>
                    <a:schemeClr val="dk1"/>
                  </a:solidFill>
                  <a:latin typeface="Arial"/>
                  <a:ea typeface="Arial"/>
                  <a:cs typeface="Arial"/>
                  <a:sym typeface="Arial"/>
                </a:rPr>
                <a:t>Group work)</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Horizontal issues in Horizon Europe</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Identifying horizontal issues in the calls/topics addressed (</a:t>
              </a:r>
              <a:r>
                <a:rPr lang="de-AT" sz="2200" b="0" i="1" u="none" strike="noStrike" cap="none">
                  <a:solidFill>
                    <a:schemeClr val="dk1"/>
                  </a:solidFill>
                  <a:latin typeface="Arial"/>
                  <a:ea typeface="Arial"/>
                  <a:cs typeface="Arial"/>
                  <a:sym typeface="Arial"/>
                </a:rPr>
                <a:t>Group work)</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Discussion, Q&amp;A, Wrap-up of the two first days and orientations for Day 3</a:t>
              </a:r>
              <a:endParaRPr sz="2200" b="0" i="0" u="none" strike="noStrike" cap="none">
                <a:solidFill>
                  <a:schemeClr val="dk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title"/>
          </p:nvPr>
        </p:nvSpPr>
        <p:spPr>
          <a:xfrm>
            <a:off x="707572" y="233802"/>
            <a:ext cx="10515600" cy="600164"/>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accent2"/>
              </a:buClr>
              <a:buSzPts val="3600"/>
              <a:buFont typeface="Arial"/>
              <a:buNone/>
            </a:pPr>
            <a:r>
              <a:rPr lang="de-AT"/>
              <a:t>Agenda</a:t>
            </a:r>
            <a:br>
              <a:rPr lang="de-AT"/>
            </a:br>
            <a:br>
              <a:rPr lang="de-AT"/>
            </a:br>
            <a:endParaRPr/>
          </a:p>
        </p:txBody>
      </p:sp>
      <p:grpSp>
        <p:nvGrpSpPr>
          <p:cNvPr id="262" name="Google Shape;262;p6"/>
          <p:cNvGrpSpPr/>
          <p:nvPr/>
        </p:nvGrpSpPr>
        <p:grpSpPr>
          <a:xfrm>
            <a:off x="707572" y="1211373"/>
            <a:ext cx="8128000" cy="5601749"/>
            <a:chOff x="0" y="0"/>
            <a:chExt cx="8128000" cy="5601749"/>
          </a:xfrm>
        </p:grpSpPr>
        <p:sp>
          <p:nvSpPr>
            <p:cNvPr id="263" name="Google Shape;263;p6"/>
            <p:cNvSpPr/>
            <p:nvPr/>
          </p:nvSpPr>
          <p:spPr>
            <a:xfrm>
              <a:off x="0" y="0"/>
              <a:ext cx="8128000" cy="773325"/>
            </a:xfrm>
            <a:prstGeom prst="roundRect">
              <a:avLst>
                <a:gd name="adj" fmla="val 16667"/>
              </a:avLst>
            </a:prstGeom>
            <a:solidFill>
              <a:srgbClr val="F39E0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6"/>
            <p:cNvSpPr txBox="1"/>
            <p:nvPr/>
          </p:nvSpPr>
          <p:spPr>
            <a:xfrm>
              <a:off x="37751" y="37751"/>
              <a:ext cx="8052498" cy="697823"/>
            </a:xfrm>
            <a:prstGeom prst="rect">
              <a:avLst/>
            </a:prstGeom>
            <a:noFill/>
            <a:ln>
              <a:noFill/>
            </a:ln>
          </p:spPr>
          <p:txBody>
            <a:bodyPr spcFirstLastPara="1" wrap="square" lIns="87625" tIns="87625" rIns="87625" bIns="87625" anchor="ctr" anchorCtr="0">
              <a:noAutofit/>
            </a:bodyPr>
            <a:lstStyle/>
            <a:p>
              <a:pPr marL="0" marR="0" lvl="0" indent="0" algn="l" rtl="0">
                <a:lnSpc>
                  <a:spcPct val="90000"/>
                </a:lnSpc>
                <a:spcBef>
                  <a:spcPts val="0"/>
                </a:spcBef>
                <a:spcAft>
                  <a:spcPts val="0"/>
                </a:spcAft>
                <a:buClr>
                  <a:schemeClr val="lt1"/>
                </a:buClr>
                <a:buSzPts val="2300"/>
                <a:buFont typeface="Arial"/>
                <a:buNone/>
              </a:pPr>
              <a:r>
                <a:rPr lang="de-AT" sz="2300" b="0" i="0" u="none" strike="noStrike" cap="none">
                  <a:solidFill>
                    <a:schemeClr val="lt1"/>
                  </a:solidFill>
                  <a:latin typeface="Arial"/>
                  <a:ea typeface="Arial"/>
                  <a:cs typeface="Arial"/>
                  <a:sym typeface="Arial"/>
                </a:rPr>
                <a:t>Day 3</a:t>
              </a:r>
              <a:endParaRPr/>
            </a:p>
          </p:txBody>
        </p:sp>
        <p:sp>
          <p:nvSpPr>
            <p:cNvPr id="265" name="Google Shape;265;p6"/>
            <p:cNvSpPr/>
            <p:nvPr/>
          </p:nvSpPr>
          <p:spPr>
            <a:xfrm>
              <a:off x="0" y="818201"/>
              <a:ext cx="8128000" cy="478354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6"/>
            <p:cNvSpPr txBox="1"/>
            <p:nvPr/>
          </p:nvSpPr>
          <p:spPr>
            <a:xfrm>
              <a:off x="0" y="818201"/>
              <a:ext cx="8128000" cy="4783548"/>
            </a:xfrm>
            <a:prstGeom prst="rect">
              <a:avLst/>
            </a:prstGeom>
            <a:noFill/>
            <a:ln>
              <a:noFill/>
            </a:ln>
          </p:spPr>
          <p:txBody>
            <a:bodyPr spcFirstLastPara="1" wrap="square" lIns="258050" tIns="27925" rIns="156450" bIns="27925" anchor="t" anchorCtr="0">
              <a:noAutofit/>
            </a:bodyPr>
            <a:lstStyle/>
            <a:p>
              <a:pPr marL="228600" marR="0" lvl="1" indent="-228600" algn="l" rtl="0">
                <a:lnSpc>
                  <a:spcPct val="90000"/>
                </a:lnSpc>
                <a:spcBef>
                  <a:spcPts val="0"/>
                </a:spcBef>
                <a:spcAft>
                  <a:spcPts val="0"/>
                </a:spcAft>
                <a:buClr>
                  <a:schemeClr val="dk1"/>
                </a:buClr>
                <a:buSzPts val="2200"/>
                <a:buFont typeface="Arial"/>
                <a:buChar char="•"/>
              </a:pPr>
              <a:r>
                <a:rPr lang="de-AT" sz="2200" b="1" i="0" u="none" strike="noStrike" cap="none">
                  <a:solidFill>
                    <a:schemeClr val="dk1"/>
                  </a:solidFill>
                  <a:latin typeface="Arial"/>
                  <a:ea typeface="Arial"/>
                  <a:cs typeface="Arial"/>
                  <a:sym typeface="Arial"/>
                </a:rPr>
                <a:t>Budget </a:t>
              </a:r>
              <a:r>
                <a:rPr lang="de-AT" sz="2200" b="0" i="0" u="none" strike="noStrike" cap="none">
                  <a:solidFill>
                    <a:schemeClr val="dk1"/>
                  </a:solidFill>
                  <a:latin typeface="Arial"/>
                  <a:ea typeface="Arial"/>
                  <a:cs typeface="Arial"/>
                  <a:sym typeface="Arial"/>
                </a:rPr>
                <a:t>and eligible costs in Horizon Europe + Group Work</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Impact part overview</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rgbClr val="C00000"/>
                </a:buClr>
                <a:buSzPts val="2200"/>
                <a:buFont typeface="Arial"/>
                <a:buChar char="•"/>
              </a:pPr>
              <a:r>
                <a:rPr lang="de-AT" sz="2200" b="0" i="0" u="none" strike="noStrike" cap="none">
                  <a:solidFill>
                    <a:srgbClr val="C00000"/>
                  </a:solidFill>
                  <a:latin typeface="Arial"/>
                  <a:ea typeface="Arial"/>
                  <a:cs typeface="Arial"/>
                  <a:sym typeface="Arial"/>
                </a:rPr>
                <a:t>Drafting an impact section </a:t>
              </a:r>
              <a:r>
                <a:rPr lang="de-AT" sz="2200" b="0" i="1" u="none" strike="noStrike" cap="none">
                  <a:solidFill>
                    <a:schemeClr val="dk1"/>
                  </a:solidFill>
                  <a:latin typeface="Arial"/>
                  <a:ea typeface="Arial"/>
                  <a:cs typeface="Arial"/>
                  <a:sym typeface="Arial"/>
                </a:rPr>
                <a:t>(Group work)</a:t>
              </a:r>
              <a:endParaRPr sz="2200" b="0" i="1"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Presentation on specific Horizon Europe Programmes (e.g. MSCA, ERC, EIC) </a:t>
              </a:r>
              <a:endParaRPr sz="2200" b="0" i="0"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Identification of possible actions to be proposed by the participant’s organizations </a:t>
              </a:r>
              <a:r>
                <a:rPr lang="de-AT" sz="2200" b="0" i="1" u="none" strike="noStrike" cap="none">
                  <a:solidFill>
                    <a:schemeClr val="dk1"/>
                  </a:solidFill>
                  <a:latin typeface="Arial"/>
                  <a:ea typeface="Arial"/>
                  <a:cs typeface="Arial"/>
                  <a:sym typeface="Arial"/>
                </a:rPr>
                <a:t>(interactive)</a:t>
              </a:r>
              <a:endParaRPr sz="2200" b="0" i="1" u="none" strike="noStrike" cap="none">
                <a:solidFill>
                  <a:schemeClr val="dk1"/>
                </a:solidFill>
                <a:latin typeface="Arial"/>
                <a:ea typeface="Arial"/>
                <a:cs typeface="Arial"/>
                <a:sym typeface="Arial"/>
              </a:endParaRPr>
            </a:p>
            <a:p>
              <a:pPr marL="228600" marR="0" lvl="1" indent="-228600" algn="l" rtl="0">
                <a:lnSpc>
                  <a:spcPct val="90000"/>
                </a:lnSpc>
                <a:spcBef>
                  <a:spcPts val="440"/>
                </a:spcBef>
                <a:spcAft>
                  <a:spcPts val="0"/>
                </a:spcAft>
                <a:buClr>
                  <a:schemeClr val="dk1"/>
                </a:buClr>
                <a:buSzPts val="2200"/>
                <a:buFont typeface="Arial"/>
                <a:buChar char="•"/>
              </a:pPr>
              <a:r>
                <a:rPr lang="de-AT" sz="2200" b="0" i="0" u="none" strike="noStrike" cap="none">
                  <a:solidFill>
                    <a:schemeClr val="dk1"/>
                  </a:solidFill>
                  <a:latin typeface="Arial"/>
                  <a:ea typeface="Arial"/>
                  <a:cs typeface="Arial"/>
                  <a:sym typeface="Arial"/>
                </a:rPr>
                <a:t>Final discussion and Q&amp;A</a:t>
              </a:r>
              <a:endParaRPr sz="2200" b="0" i="0" u="none" strike="noStrike" cap="none">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7"/>
          <p:cNvSpPr txBox="1">
            <a:spLocks noGrp="1"/>
          </p:cNvSpPr>
          <p:nvPr>
            <p:ph type="body" idx="1"/>
          </p:nvPr>
        </p:nvSpPr>
        <p:spPr>
          <a:xfrm>
            <a:off x="938683" y="356217"/>
            <a:ext cx="10515600" cy="48343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1800"/>
              </a:spcAft>
              <a:buNone/>
            </a:pPr>
            <a:endParaRPr/>
          </a:p>
        </p:txBody>
      </p:sp>
      <p:sp>
        <p:nvSpPr>
          <p:cNvPr id="272" name="Google Shape;272;p7"/>
          <p:cNvSpPr txBox="1"/>
          <p:nvPr/>
        </p:nvSpPr>
        <p:spPr>
          <a:xfrm>
            <a:off x="3309461" y="356217"/>
            <a:ext cx="564362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2"/>
              </a:buClr>
              <a:buSzPts val="2000"/>
              <a:buFont typeface="Arial"/>
              <a:buNone/>
            </a:pPr>
            <a:r>
              <a:rPr lang="de-AT" sz="2000" b="1" i="0" u="none" strike="noStrike" cap="none">
                <a:solidFill>
                  <a:schemeClr val="dk2"/>
                </a:solidFill>
                <a:latin typeface="Arial"/>
                <a:ea typeface="Arial"/>
                <a:cs typeface="Arial"/>
                <a:sym typeface="Arial"/>
              </a:rPr>
              <a:t>HORIZON EUROPE – SHORT OVERVIEW</a:t>
            </a:r>
            <a:endParaRPr/>
          </a:p>
        </p:txBody>
      </p:sp>
      <p:sp>
        <p:nvSpPr>
          <p:cNvPr id="273" name="Google Shape;273;p7"/>
          <p:cNvSpPr/>
          <p:nvPr/>
        </p:nvSpPr>
        <p:spPr>
          <a:xfrm>
            <a:off x="2050774" y="829433"/>
            <a:ext cx="8299027" cy="4918224"/>
          </a:xfrm>
          <a:prstGeom prst="rect">
            <a:avLst/>
          </a:prstGeom>
          <a:gradFill>
            <a:gsLst>
              <a:gs pos="0">
                <a:srgbClr val="9BD4F0"/>
              </a:gs>
              <a:gs pos="50000">
                <a:srgbClr val="A2D5D0"/>
              </a:gs>
              <a:gs pos="99000">
                <a:srgbClr val="B0D10E"/>
              </a:gs>
              <a:gs pos="100000">
                <a:srgbClr val="B0D10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74" name="Google Shape;274;p7"/>
          <p:cNvSpPr txBox="1"/>
          <p:nvPr/>
        </p:nvSpPr>
        <p:spPr>
          <a:xfrm>
            <a:off x="2901243" y="988249"/>
            <a:ext cx="6799613" cy="49244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1400" b="1" i="0" u="none" strike="noStrike" cap="none">
                <a:solidFill>
                  <a:schemeClr val="accent2"/>
                </a:solidFill>
                <a:latin typeface="Arial"/>
                <a:ea typeface="Arial"/>
                <a:cs typeface="Arial"/>
                <a:sym typeface="Arial"/>
              </a:rPr>
              <a:t>SPECIFIC PROGRAMME</a:t>
            </a:r>
            <a:r>
              <a:rPr lang="de-AT" sz="1400" b="1" i="0" u="none" strike="noStrike" cap="none">
                <a:solidFill>
                  <a:schemeClr val="dk2"/>
                </a:solidFill>
                <a:latin typeface="Arial"/>
                <a:ea typeface="Arial"/>
                <a:cs typeface="Arial"/>
                <a:sym typeface="Arial"/>
              </a:rPr>
              <a:t> </a:t>
            </a:r>
            <a:r>
              <a:rPr lang="de-AT" sz="1400" b="1" i="0" u="none" strike="noStrike" cap="none">
                <a:solidFill>
                  <a:schemeClr val="accent2"/>
                </a:solidFill>
                <a:latin typeface="Arial"/>
                <a:ea typeface="Arial"/>
                <a:cs typeface="Arial"/>
                <a:sym typeface="Arial"/>
              </a:rPr>
              <a:t>IMPLEMENTING HORIZON EUROPE &amp; EIT</a:t>
            </a:r>
            <a:r>
              <a:rPr lang="de-AT" sz="1400" b="1" i="0" u="none" strike="noStrike" cap="none" baseline="30000">
                <a:solidFill>
                  <a:schemeClr val="accent2"/>
                </a:solidFill>
                <a:latin typeface="Arial"/>
                <a:ea typeface="Arial"/>
                <a:cs typeface="Arial"/>
                <a:sym typeface="Arial"/>
              </a:rPr>
              <a:t>*</a:t>
            </a:r>
            <a:endParaRPr/>
          </a:p>
          <a:p>
            <a:pPr marL="0" marR="0" lvl="0" indent="0" algn="ctr" rtl="0">
              <a:spcBef>
                <a:spcPts val="0"/>
              </a:spcBef>
              <a:spcAft>
                <a:spcPts val="0"/>
              </a:spcAft>
              <a:buNone/>
            </a:pPr>
            <a:r>
              <a:rPr lang="de-AT" sz="1200" b="0" i="1" u="none" strike="noStrike" cap="none">
                <a:solidFill>
                  <a:schemeClr val="dk2"/>
                </a:solidFill>
                <a:latin typeface="Arial"/>
                <a:ea typeface="Arial"/>
                <a:cs typeface="Arial"/>
                <a:sym typeface="Arial"/>
              </a:rPr>
              <a:t>Exclusive focus on civil applications</a:t>
            </a:r>
            <a:r>
              <a:rPr lang="de-AT" sz="1200" b="0" i="0" u="none" strike="noStrike" cap="none">
                <a:solidFill>
                  <a:schemeClr val="dk2"/>
                </a:solidFill>
                <a:latin typeface="Arial"/>
                <a:ea typeface="Arial"/>
                <a:cs typeface="Arial"/>
                <a:sym typeface="Arial"/>
              </a:rPr>
              <a:t> </a:t>
            </a:r>
            <a:endParaRPr/>
          </a:p>
        </p:txBody>
      </p:sp>
      <p:sp>
        <p:nvSpPr>
          <p:cNvPr id="275" name="Google Shape;275;p7"/>
          <p:cNvSpPr txBox="1"/>
          <p:nvPr/>
        </p:nvSpPr>
        <p:spPr>
          <a:xfrm>
            <a:off x="2128513" y="4728433"/>
            <a:ext cx="8226356" cy="2616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1100" b="1" i="0" u="none" strike="noStrike" cap="none">
                <a:solidFill>
                  <a:schemeClr val="dk2"/>
                </a:solidFill>
                <a:latin typeface="Arial"/>
                <a:ea typeface="Arial"/>
                <a:cs typeface="Arial"/>
                <a:sym typeface="Arial"/>
              </a:rPr>
              <a:t>WIDENING PARTICIPATION AND STRENGTHENING THE EUROPEAN</a:t>
            </a:r>
            <a:r>
              <a:rPr lang="de-AT" sz="1100" b="1" i="0" u="none" strike="noStrike" cap="none">
                <a:solidFill>
                  <a:srgbClr val="FFFFFF"/>
                </a:solidFill>
                <a:latin typeface="Arial"/>
                <a:ea typeface="Arial"/>
                <a:cs typeface="Arial"/>
                <a:sym typeface="Arial"/>
              </a:rPr>
              <a:t> </a:t>
            </a:r>
            <a:r>
              <a:rPr lang="de-AT" sz="1100" b="1" i="0" u="none" strike="noStrike" cap="none">
                <a:solidFill>
                  <a:schemeClr val="dk2"/>
                </a:solidFill>
                <a:latin typeface="Arial"/>
                <a:ea typeface="Arial"/>
                <a:cs typeface="Arial"/>
                <a:sym typeface="Arial"/>
              </a:rPr>
              <a:t>RESEARCH AREA</a:t>
            </a:r>
            <a:endParaRPr/>
          </a:p>
        </p:txBody>
      </p:sp>
      <p:sp>
        <p:nvSpPr>
          <p:cNvPr id="276" name="Google Shape;276;p7"/>
          <p:cNvSpPr txBox="1"/>
          <p:nvPr/>
        </p:nvSpPr>
        <p:spPr>
          <a:xfrm>
            <a:off x="5910207" y="5023473"/>
            <a:ext cx="3986700"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Reforming &amp; Enhancing the European R&amp;I system</a:t>
            </a:r>
            <a:endParaRPr/>
          </a:p>
        </p:txBody>
      </p:sp>
      <p:sp>
        <p:nvSpPr>
          <p:cNvPr id="277" name="Google Shape;277;p7"/>
          <p:cNvSpPr txBox="1"/>
          <p:nvPr/>
        </p:nvSpPr>
        <p:spPr>
          <a:xfrm>
            <a:off x="2309478" y="5017058"/>
            <a:ext cx="3677053"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Widening participation &amp; spreading excellence</a:t>
            </a:r>
            <a:endParaRPr sz="1100" b="1" i="0" u="none" strike="noStrike" cap="none">
              <a:solidFill>
                <a:schemeClr val="dk2"/>
              </a:solidFill>
              <a:latin typeface="Arial"/>
              <a:ea typeface="Arial"/>
              <a:cs typeface="Arial"/>
              <a:sym typeface="Arial"/>
            </a:endParaRPr>
          </a:p>
        </p:txBody>
      </p:sp>
      <p:cxnSp>
        <p:nvCxnSpPr>
          <p:cNvPr id="278" name="Google Shape;278;p7"/>
          <p:cNvCxnSpPr/>
          <p:nvPr/>
        </p:nvCxnSpPr>
        <p:spPr>
          <a:xfrm>
            <a:off x="7332194" y="2336491"/>
            <a:ext cx="0" cy="2143637"/>
          </a:xfrm>
          <a:prstGeom prst="straightConnector1">
            <a:avLst/>
          </a:prstGeom>
          <a:noFill/>
          <a:ln w="28575" cap="flat" cmpd="sng">
            <a:solidFill>
              <a:schemeClr val="lt1"/>
            </a:solidFill>
            <a:prstDash val="dot"/>
            <a:miter lim="800000"/>
            <a:headEnd type="none" w="sm" len="sm"/>
            <a:tailEnd type="none" w="sm" len="sm"/>
          </a:ln>
        </p:spPr>
      </p:cxnSp>
      <p:cxnSp>
        <p:nvCxnSpPr>
          <p:cNvPr id="279" name="Google Shape;279;p7"/>
          <p:cNvCxnSpPr/>
          <p:nvPr/>
        </p:nvCxnSpPr>
        <p:spPr>
          <a:xfrm>
            <a:off x="4582919" y="2322621"/>
            <a:ext cx="0" cy="2143637"/>
          </a:xfrm>
          <a:prstGeom prst="straightConnector1">
            <a:avLst/>
          </a:prstGeom>
          <a:noFill/>
          <a:ln w="28575" cap="flat" cmpd="sng">
            <a:solidFill>
              <a:schemeClr val="lt1"/>
            </a:solidFill>
            <a:prstDash val="dot"/>
            <a:miter lim="800000"/>
            <a:headEnd type="none" w="sm" len="sm"/>
            <a:tailEnd type="none" w="sm" len="sm"/>
          </a:ln>
        </p:spPr>
      </p:cxnSp>
      <p:cxnSp>
        <p:nvCxnSpPr>
          <p:cNvPr id="280" name="Google Shape;280;p7"/>
          <p:cNvCxnSpPr/>
          <p:nvPr/>
        </p:nvCxnSpPr>
        <p:spPr>
          <a:xfrm>
            <a:off x="2128512" y="4585323"/>
            <a:ext cx="8324380" cy="0"/>
          </a:xfrm>
          <a:prstGeom prst="straightConnector1">
            <a:avLst/>
          </a:prstGeom>
          <a:noFill/>
          <a:ln w="76200" cap="flat" cmpd="sng">
            <a:solidFill>
              <a:schemeClr val="lt1"/>
            </a:solidFill>
            <a:prstDash val="solid"/>
            <a:miter lim="800000"/>
            <a:headEnd type="none" w="sm" len="sm"/>
            <a:tailEnd type="none" w="sm" len="sm"/>
          </a:ln>
        </p:spPr>
      </p:cxnSp>
      <p:grpSp>
        <p:nvGrpSpPr>
          <p:cNvPr id="281" name="Google Shape;281;p7"/>
          <p:cNvGrpSpPr/>
          <p:nvPr/>
        </p:nvGrpSpPr>
        <p:grpSpPr>
          <a:xfrm>
            <a:off x="2309478" y="1540615"/>
            <a:ext cx="2344915" cy="1975669"/>
            <a:chOff x="2417533" y="1928084"/>
            <a:chExt cx="2180988" cy="1837254"/>
          </a:xfrm>
        </p:grpSpPr>
        <p:sp>
          <p:nvSpPr>
            <p:cNvPr id="282" name="Google Shape;282;p7"/>
            <p:cNvSpPr txBox="1"/>
            <p:nvPr/>
          </p:nvSpPr>
          <p:spPr>
            <a:xfrm>
              <a:off x="2906521" y="1928084"/>
              <a:ext cx="1692000" cy="446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de-AT" sz="1200" b="1" i="0" u="none" strike="noStrike" cap="none">
                  <a:solidFill>
                    <a:schemeClr val="accent2"/>
                  </a:solidFill>
                  <a:latin typeface="Arial"/>
                  <a:ea typeface="Arial"/>
                  <a:cs typeface="Arial"/>
                  <a:sym typeface="Arial"/>
                </a:rPr>
                <a:t>Pillar I</a:t>
              </a:r>
              <a:endParaRPr/>
            </a:p>
            <a:p>
              <a:pPr marL="0" marR="0" lvl="0" indent="0" algn="l"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EXCELLENT SCIENCE</a:t>
              </a:r>
              <a:endParaRPr/>
            </a:p>
          </p:txBody>
        </p:sp>
        <p:sp>
          <p:nvSpPr>
            <p:cNvPr id="283" name="Google Shape;283;p7"/>
            <p:cNvSpPr txBox="1"/>
            <p:nvPr/>
          </p:nvSpPr>
          <p:spPr>
            <a:xfrm>
              <a:off x="2417533" y="2723959"/>
              <a:ext cx="2088000"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European Research Council</a:t>
              </a:r>
              <a:endParaRPr/>
            </a:p>
          </p:txBody>
        </p:sp>
        <p:sp>
          <p:nvSpPr>
            <p:cNvPr id="284" name="Google Shape;284;p7"/>
            <p:cNvSpPr txBox="1"/>
            <p:nvPr/>
          </p:nvSpPr>
          <p:spPr>
            <a:xfrm>
              <a:off x="2417533" y="3109945"/>
              <a:ext cx="2088000"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Marie Skłodowska-Curie</a:t>
              </a:r>
              <a:endParaRPr/>
            </a:p>
          </p:txBody>
        </p:sp>
        <p:sp>
          <p:nvSpPr>
            <p:cNvPr id="285" name="Google Shape;285;p7"/>
            <p:cNvSpPr txBox="1"/>
            <p:nvPr/>
          </p:nvSpPr>
          <p:spPr>
            <a:xfrm>
              <a:off x="2417533" y="3503728"/>
              <a:ext cx="2088000"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Research Infrastructures</a:t>
              </a:r>
              <a:endParaRPr/>
            </a:p>
          </p:txBody>
        </p:sp>
        <p:pic>
          <p:nvPicPr>
            <p:cNvPr id="286" name="Google Shape;286;p7"/>
            <p:cNvPicPr preferRelativeResize="0"/>
            <p:nvPr/>
          </p:nvPicPr>
          <p:blipFill rotWithShape="1">
            <a:blip r:embed="rId3">
              <a:alphaModFix/>
            </a:blip>
            <a:srcRect/>
            <a:stretch/>
          </p:blipFill>
          <p:spPr>
            <a:xfrm>
              <a:off x="2435011" y="2006928"/>
              <a:ext cx="477305" cy="477305"/>
            </a:xfrm>
            <a:prstGeom prst="rect">
              <a:avLst/>
            </a:prstGeom>
            <a:noFill/>
            <a:ln>
              <a:noFill/>
            </a:ln>
          </p:spPr>
        </p:pic>
      </p:grpSp>
      <p:grpSp>
        <p:nvGrpSpPr>
          <p:cNvPr id="287" name="Google Shape;287;p7"/>
          <p:cNvGrpSpPr/>
          <p:nvPr/>
        </p:nvGrpSpPr>
        <p:grpSpPr>
          <a:xfrm>
            <a:off x="7530207" y="1540616"/>
            <a:ext cx="2334715" cy="2549609"/>
            <a:chOff x="7638261" y="1928084"/>
            <a:chExt cx="2171501" cy="2370983"/>
          </a:xfrm>
        </p:grpSpPr>
        <p:sp>
          <p:nvSpPr>
            <p:cNvPr id="288" name="Google Shape;288;p7"/>
            <p:cNvSpPr txBox="1"/>
            <p:nvPr/>
          </p:nvSpPr>
          <p:spPr>
            <a:xfrm>
              <a:off x="8117762" y="1928084"/>
              <a:ext cx="1692000" cy="4462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de-AT" sz="1200" b="1" i="0" u="none" strike="noStrike" cap="none">
                  <a:solidFill>
                    <a:schemeClr val="accent2"/>
                  </a:solidFill>
                  <a:latin typeface="Arial"/>
                  <a:ea typeface="Arial"/>
                  <a:cs typeface="Arial"/>
                  <a:sym typeface="Arial"/>
                </a:rPr>
                <a:t>Pillar III</a:t>
              </a:r>
              <a:endParaRPr/>
            </a:p>
            <a:p>
              <a:pPr marL="0" marR="0" lvl="0" indent="0" algn="l"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INNOVATIVE</a:t>
              </a:r>
              <a:r>
                <a:rPr lang="de-AT" sz="1100" b="0" i="0" u="none" strike="noStrike" cap="none">
                  <a:solidFill>
                    <a:srgbClr val="FFFFFF"/>
                  </a:solidFill>
                  <a:latin typeface="Arial"/>
                  <a:ea typeface="Arial"/>
                  <a:cs typeface="Arial"/>
                  <a:sym typeface="Arial"/>
                </a:rPr>
                <a:t> </a:t>
              </a:r>
              <a:r>
                <a:rPr lang="de-AT" sz="1100" b="1" i="0" u="none" strike="noStrike" cap="none">
                  <a:solidFill>
                    <a:schemeClr val="dk2"/>
                  </a:solidFill>
                  <a:latin typeface="Arial"/>
                  <a:ea typeface="Arial"/>
                  <a:cs typeface="Arial"/>
                  <a:sym typeface="Arial"/>
                </a:rPr>
                <a:t>EUROPE</a:t>
              </a:r>
              <a:endParaRPr/>
            </a:p>
          </p:txBody>
        </p:sp>
        <p:sp>
          <p:nvSpPr>
            <p:cNvPr id="289" name="Google Shape;289;p7"/>
            <p:cNvSpPr txBox="1"/>
            <p:nvPr/>
          </p:nvSpPr>
          <p:spPr>
            <a:xfrm>
              <a:off x="7638261" y="2742919"/>
              <a:ext cx="2088000"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European Innovation Council</a:t>
              </a:r>
              <a:endParaRPr/>
            </a:p>
          </p:txBody>
        </p:sp>
        <p:sp>
          <p:nvSpPr>
            <p:cNvPr id="290" name="Google Shape;290;p7"/>
            <p:cNvSpPr txBox="1"/>
            <p:nvPr/>
          </p:nvSpPr>
          <p:spPr>
            <a:xfrm>
              <a:off x="7638261" y="3308035"/>
              <a:ext cx="2088000" cy="43088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European Innovation Ecosystems</a:t>
              </a:r>
              <a:endParaRPr sz="1100" b="1" i="0" u="none" strike="noStrike" cap="none">
                <a:solidFill>
                  <a:schemeClr val="dk2"/>
                </a:solidFill>
                <a:latin typeface="Arial"/>
                <a:ea typeface="Arial"/>
                <a:cs typeface="Arial"/>
                <a:sym typeface="Arial"/>
              </a:endParaRPr>
            </a:p>
          </p:txBody>
        </p:sp>
        <p:sp>
          <p:nvSpPr>
            <p:cNvPr id="291" name="Google Shape;291;p7"/>
            <p:cNvSpPr txBox="1"/>
            <p:nvPr/>
          </p:nvSpPr>
          <p:spPr>
            <a:xfrm>
              <a:off x="7638261" y="3868180"/>
              <a:ext cx="2088000" cy="430887"/>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1100" b="1" i="0" u="none" strike="noStrike" cap="none">
                  <a:solidFill>
                    <a:schemeClr val="dk2"/>
                  </a:solidFill>
                  <a:latin typeface="Arial"/>
                  <a:ea typeface="Arial"/>
                  <a:cs typeface="Arial"/>
                  <a:sym typeface="Arial"/>
                </a:rPr>
                <a:t>European Institute of Innovation &amp; Technology*</a:t>
              </a:r>
              <a:endParaRPr sz="1100" b="1" i="0" u="none" strike="noStrike" cap="none">
                <a:solidFill>
                  <a:schemeClr val="dk2"/>
                </a:solidFill>
                <a:latin typeface="Arial"/>
                <a:ea typeface="Arial"/>
                <a:cs typeface="Arial"/>
                <a:sym typeface="Arial"/>
              </a:endParaRPr>
            </a:p>
          </p:txBody>
        </p:sp>
        <p:pic>
          <p:nvPicPr>
            <p:cNvPr id="292" name="Google Shape;292;p7"/>
            <p:cNvPicPr preferRelativeResize="0"/>
            <p:nvPr/>
          </p:nvPicPr>
          <p:blipFill rotWithShape="1">
            <a:blip r:embed="rId4">
              <a:alphaModFix/>
            </a:blip>
            <a:srcRect/>
            <a:stretch/>
          </p:blipFill>
          <p:spPr>
            <a:xfrm>
              <a:off x="7651126" y="2006928"/>
              <a:ext cx="526806" cy="526806"/>
            </a:xfrm>
            <a:prstGeom prst="rect">
              <a:avLst/>
            </a:prstGeom>
            <a:noFill/>
            <a:ln>
              <a:noFill/>
            </a:ln>
          </p:spPr>
        </p:pic>
      </p:grpSp>
      <p:grpSp>
        <p:nvGrpSpPr>
          <p:cNvPr id="293" name="Google Shape;293;p7"/>
          <p:cNvGrpSpPr/>
          <p:nvPr/>
        </p:nvGrpSpPr>
        <p:grpSpPr>
          <a:xfrm>
            <a:off x="4745245" y="1540616"/>
            <a:ext cx="2682212" cy="2999472"/>
            <a:chOff x="4853299" y="1928084"/>
            <a:chExt cx="2494706" cy="2789329"/>
          </a:xfrm>
        </p:grpSpPr>
        <p:sp>
          <p:nvSpPr>
            <p:cNvPr id="294" name="Google Shape;294;p7"/>
            <p:cNvSpPr txBox="1"/>
            <p:nvPr/>
          </p:nvSpPr>
          <p:spPr>
            <a:xfrm>
              <a:off x="5412179" y="1928084"/>
              <a:ext cx="1935826"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accent2"/>
                </a:buClr>
                <a:buSzPts val="1200"/>
                <a:buFont typeface="Arial"/>
                <a:buNone/>
              </a:pPr>
              <a:r>
                <a:rPr lang="de-AT" sz="1200" b="1" i="0" u="none" strike="noStrike" cap="none">
                  <a:solidFill>
                    <a:schemeClr val="accent2"/>
                  </a:solidFill>
                  <a:latin typeface="Arial"/>
                  <a:ea typeface="Arial"/>
                  <a:cs typeface="Arial"/>
                  <a:sym typeface="Arial"/>
                </a:rPr>
                <a:t>Pillar II</a:t>
              </a:r>
              <a:endParaRPr/>
            </a:p>
            <a:p>
              <a:pPr marL="0" marR="0" lvl="0" indent="0" algn="l"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GLOBAL CHALLENGES &amp; EUROPEAN INDUSTRIAL COMPETITIVENESS</a:t>
              </a:r>
              <a:endParaRPr/>
            </a:p>
          </p:txBody>
        </p:sp>
        <p:sp>
          <p:nvSpPr>
            <p:cNvPr id="295" name="Google Shape;295;p7"/>
            <p:cNvSpPr txBox="1"/>
            <p:nvPr/>
          </p:nvSpPr>
          <p:spPr>
            <a:xfrm>
              <a:off x="5130299" y="2723959"/>
              <a:ext cx="2160173" cy="1615827"/>
            </a:xfrm>
            <a:prstGeom prst="rect">
              <a:avLst/>
            </a:prstGeom>
            <a:solidFill>
              <a:schemeClr val="lt1"/>
            </a:solidFill>
            <a:ln>
              <a:noFill/>
            </a:ln>
          </p:spPr>
          <p:txBody>
            <a:bodyPr spcFirstLastPara="1" wrap="square" lIns="91425" tIns="45700" rIns="91425" bIns="45700" anchor="t" anchorCtr="0">
              <a:spAutoFit/>
            </a:bodyPr>
            <a:lstStyle/>
            <a:p>
              <a:pPr marL="108000" marR="0" lvl="0" indent="-108000" algn="l" rtl="0">
                <a:lnSpc>
                  <a:spcPct val="100000"/>
                </a:lnSpc>
                <a:spcBef>
                  <a:spcPts val="0"/>
                </a:spcBef>
                <a:spcAft>
                  <a:spcPts val="0"/>
                </a:spcAft>
                <a:buClr>
                  <a:schemeClr val="dk2"/>
                </a:buClr>
                <a:buSzPts val="1100"/>
                <a:buFont typeface="Arial"/>
                <a:buChar char="•"/>
              </a:pPr>
              <a:r>
                <a:rPr lang="de-AT" sz="1100" b="1" i="0" u="none" strike="noStrike" cap="none">
                  <a:solidFill>
                    <a:schemeClr val="dk2"/>
                  </a:solidFill>
                  <a:latin typeface="Arial"/>
                  <a:ea typeface="Arial"/>
                  <a:cs typeface="Arial"/>
                  <a:sym typeface="Arial"/>
                </a:rPr>
                <a:t>Health</a:t>
              </a:r>
              <a:endParaRPr/>
            </a:p>
            <a:p>
              <a:pPr marL="108000" marR="0" lvl="0" indent="-108000" algn="l" rtl="0">
                <a:lnSpc>
                  <a:spcPct val="100000"/>
                </a:lnSpc>
                <a:spcBef>
                  <a:spcPts val="0"/>
                </a:spcBef>
                <a:spcAft>
                  <a:spcPts val="0"/>
                </a:spcAft>
                <a:buClr>
                  <a:schemeClr val="dk2"/>
                </a:buClr>
                <a:buSzPts val="1100"/>
                <a:buFont typeface="Arial"/>
                <a:buChar char="•"/>
              </a:pPr>
              <a:r>
                <a:rPr lang="de-AT" sz="1100" b="1" i="0" u="none" strike="noStrike" cap="none">
                  <a:solidFill>
                    <a:schemeClr val="dk2"/>
                  </a:solidFill>
                  <a:latin typeface="Arial"/>
                  <a:ea typeface="Arial"/>
                  <a:cs typeface="Arial"/>
                  <a:sym typeface="Arial"/>
                </a:rPr>
                <a:t>Culture, Creativity &amp; Inclusive Society </a:t>
              </a:r>
              <a:endParaRPr/>
            </a:p>
            <a:p>
              <a:pPr marL="108000" marR="0" lvl="0" indent="-108000" algn="l" rtl="0">
                <a:lnSpc>
                  <a:spcPct val="100000"/>
                </a:lnSpc>
                <a:spcBef>
                  <a:spcPts val="0"/>
                </a:spcBef>
                <a:spcAft>
                  <a:spcPts val="0"/>
                </a:spcAft>
                <a:buClr>
                  <a:schemeClr val="dk2"/>
                </a:buClr>
                <a:buSzPts val="1100"/>
                <a:buFont typeface="Arial"/>
                <a:buChar char="•"/>
              </a:pPr>
              <a:r>
                <a:rPr lang="de-AT" sz="1100" b="1" i="0" u="none" strike="noStrike" cap="none">
                  <a:solidFill>
                    <a:schemeClr val="dk2"/>
                  </a:solidFill>
                  <a:latin typeface="Arial"/>
                  <a:ea typeface="Arial"/>
                  <a:cs typeface="Arial"/>
                  <a:sym typeface="Arial"/>
                </a:rPr>
                <a:t>Civil Security for Society</a:t>
              </a:r>
              <a:endParaRPr/>
            </a:p>
            <a:p>
              <a:pPr marL="108000" marR="0" lvl="0" indent="-108000" algn="l" rtl="0">
                <a:lnSpc>
                  <a:spcPct val="100000"/>
                </a:lnSpc>
                <a:spcBef>
                  <a:spcPts val="0"/>
                </a:spcBef>
                <a:spcAft>
                  <a:spcPts val="0"/>
                </a:spcAft>
                <a:buClr>
                  <a:schemeClr val="dk2"/>
                </a:buClr>
                <a:buSzPts val="1100"/>
                <a:buFont typeface="Arial"/>
                <a:buChar char="•"/>
              </a:pPr>
              <a:r>
                <a:rPr lang="de-AT" sz="1100" b="1" i="0" u="none" strike="noStrike" cap="none">
                  <a:solidFill>
                    <a:schemeClr val="dk2"/>
                  </a:solidFill>
                  <a:latin typeface="Arial"/>
                  <a:ea typeface="Arial"/>
                  <a:cs typeface="Arial"/>
                  <a:sym typeface="Arial"/>
                </a:rPr>
                <a:t>Digital, Industry &amp; Space</a:t>
              </a:r>
              <a:endParaRPr/>
            </a:p>
            <a:p>
              <a:pPr marL="108000" marR="0" lvl="0" indent="-108000" algn="l" rtl="0">
                <a:lnSpc>
                  <a:spcPct val="100000"/>
                </a:lnSpc>
                <a:spcBef>
                  <a:spcPts val="0"/>
                </a:spcBef>
                <a:spcAft>
                  <a:spcPts val="0"/>
                </a:spcAft>
                <a:buClr>
                  <a:schemeClr val="dk2"/>
                </a:buClr>
                <a:buSzPts val="1100"/>
                <a:buFont typeface="Arial"/>
                <a:buChar char="•"/>
              </a:pPr>
              <a:r>
                <a:rPr lang="de-AT" sz="1100" b="1" i="0" u="none" strike="noStrike" cap="none">
                  <a:solidFill>
                    <a:schemeClr val="dk2"/>
                  </a:solidFill>
                  <a:latin typeface="Arial"/>
                  <a:ea typeface="Arial"/>
                  <a:cs typeface="Arial"/>
                  <a:sym typeface="Arial"/>
                </a:rPr>
                <a:t>Climate, Energy &amp; Mobility</a:t>
              </a:r>
              <a:endParaRPr/>
            </a:p>
            <a:p>
              <a:pPr marL="108000" marR="0" lvl="0" indent="-108000" algn="l" rtl="0">
                <a:lnSpc>
                  <a:spcPct val="100000"/>
                </a:lnSpc>
                <a:spcBef>
                  <a:spcPts val="0"/>
                </a:spcBef>
                <a:spcAft>
                  <a:spcPts val="0"/>
                </a:spcAft>
                <a:buClr>
                  <a:schemeClr val="dk2"/>
                </a:buClr>
                <a:buSzPts val="1100"/>
                <a:buFont typeface="Arial"/>
                <a:buChar char="•"/>
              </a:pPr>
              <a:r>
                <a:rPr lang="de-AT" sz="1100" b="1" i="0" u="none" strike="noStrike" cap="none">
                  <a:solidFill>
                    <a:schemeClr val="dk2"/>
                  </a:solidFill>
                  <a:latin typeface="Arial"/>
                  <a:ea typeface="Arial"/>
                  <a:cs typeface="Arial"/>
                  <a:sym typeface="Arial"/>
                </a:rPr>
                <a:t>Food, Bioeconomy, Natural Resources, Agriculture &amp; Environment</a:t>
              </a:r>
              <a:endParaRPr/>
            </a:p>
          </p:txBody>
        </p:sp>
        <p:sp>
          <p:nvSpPr>
            <p:cNvPr id="296" name="Google Shape;296;p7"/>
            <p:cNvSpPr txBox="1"/>
            <p:nvPr/>
          </p:nvSpPr>
          <p:spPr>
            <a:xfrm rot="-5400000">
              <a:off x="4413500" y="3163758"/>
              <a:ext cx="1156597"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200"/>
                <a:buFont typeface="Arial"/>
                <a:buNone/>
              </a:pPr>
              <a:r>
                <a:rPr lang="de-AT" sz="1200" b="1" i="0" u="none" strike="noStrike" cap="none">
                  <a:solidFill>
                    <a:schemeClr val="dk2"/>
                  </a:solidFill>
                  <a:latin typeface="Arial"/>
                  <a:ea typeface="Arial"/>
                  <a:cs typeface="Arial"/>
                  <a:sym typeface="Arial"/>
                </a:rPr>
                <a:t>Clusters</a:t>
              </a:r>
              <a:endParaRPr/>
            </a:p>
          </p:txBody>
        </p:sp>
        <p:sp>
          <p:nvSpPr>
            <p:cNvPr id="297" name="Google Shape;297;p7"/>
            <p:cNvSpPr txBox="1"/>
            <p:nvPr/>
          </p:nvSpPr>
          <p:spPr>
            <a:xfrm>
              <a:off x="5130297" y="4455803"/>
              <a:ext cx="2160175" cy="26161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1100"/>
                <a:buFont typeface="Arial"/>
                <a:buNone/>
              </a:pPr>
              <a:r>
                <a:rPr lang="de-AT" sz="1100" b="1" i="0" u="none" strike="noStrike" cap="none">
                  <a:solidFill>
                    <a:schemeClr val="dk2"/>
                  </a:solidFill>
                  <a:latin typeface="Arial"/>
                  <a:ea typeface="Arial"/>
                  <a:cs typeface="Arial"/>
                  <a:sym typeface="Arial"/>
                </a:rPr>
                <a:t>Joint Research Centre</a:t>
              </a:r>
              <a:endParaRPr sz="1100" b="1" i="0" u="none" strike="noStrike" cap="none">
                <a:solidFill>
                  <a:schemeClr val="dk2"/>
                </a:solidFill>
                <a:latin typeface="Arial"/>
                <a:ea typeface="Arial"/>
                <a:cs typeface="Arial"/>
                <a:sym typeface="Arial"/>
              </a:endParaRPr>
            </a:p>
          </p:txBody>
        </p:sp>
        <p:pic>
          <p:nvPicPr>
            <p:cNvPr id="298" name="Google Shape;298;p7"/>
            <p:cNvPicPr preferRelativeResize="0"/>
            <p:nvPr/>
          </p:nvPicPr>
          <p:blipFill rotWithShape="1">
            <a:blip r:embed="rId5">
              <a:alphaModFix/>
            </a:blip>
            <a:srcRect/>
            <a:stretch/>
          </p:blipFill>
          <p:spPr>
            <a:xfrm>
              <a:off x="4866761" y="2037924"/>
              <a:ext cx="487121" cy="487408"/>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pic>
        <p:nvPicPr>
          <p:cNvPr id="312" name="Google Shape;312;p9" descr="H:\My Documents\FP9\Communication\PPT for staff\56e83cbc2e221-full.jpg"/>
          <p:cNvPicPr preferRelativeResize="0"/>
          <p:nvPr/>
        </p:nvPicPr>
        <p:blipFill rotWithShape="1">
          <a:blip r:embed="rId3">
            <a:alphaModFix/>
          </a:blip>
          <a:srcRect t="13820" b="14992"/>
          <a:stretch/>
        </p:blipFill>
        <p:spPr>
          <a:xfrm>
            <a:off x="6992806" y="991762"/>
            <a:ext cx="5058775" cy="4667489"/>
          </a:xfrm>
          <a:prstGeom prst="rect">
            <a:avLst/>
          </a:prstGeom>
          <a:noFill/>
          <a:ln>
            <a:noFill/>
          </a:ln>
        </p:spPr>
      </p:pic>
      <p:sp>
        <p:nvSpPr>
          <p:cNvPr id="313" name="Google Shape;313;p9"/>
          <p:cNvSpPr txBox="1">
            <a:spLocks noGrp="1"/>
          </p:cNvSpPr>
          <p:nvPr>
            <p:ph type="title"/>
          </p:nvPr>
        </p:nvSpPr>
        <p:spPr>
          <a:xfrm>
            <a:off x="838200" y="468000"/>
            <a:ext cx="10515600" cy="600164"/>
          </a:xfrm>
          <a:prstGeom prst="rect">
            <a:avLst/>
          </a:prstGeom>
          <a:noFill/>
          <a:ln>
            <a:noFill/>
          </a:ln>
        </p:spPr>
        <p:txBody>
          <a:bodyPr spcFirstLastPara="1" wrap="square" lIns="91425" tIns="45700" rIns="91425" bIns="0" anchor="t" anchorCtr="0">
            <a:normAutofit/>
          </a:bodyPr>
          <a:lstStyle/>
          <a:p>
            <a:pPr marL="0" lvl="0" indent="0" algn="l" rtl="0">
              <a:lnSpc>
                <a:spcPct val="100000"/>
              </a:lnSpc>
              <a:spcBef>
                <a:spcPts val="0"/>
              </a:spcBef>
              <a:spcAft>
                <a:spcPts val="0"/>
              </a:spcAft>
              <a:buClr>
                <a:schemeClr val="accent2"/>
              </a:buClr>
              <a:buSzPts val="3600"/>
              <a:buFont typeface="Arial"/>
              <a:buNone/>
            </a:pPr>
            <a:r>
              <a:rPr lang="de-AT" sz="3600"/>
              <a:t>Our Vision</a:t>
            </a:r>
            <a:endParaRPr sz="3600"/>
          </a:p>
        </p:txBody>
      </p:sp>
      <p:sp>
        <p:nvSpPr>
          <p:cNvPr id="314" name="Google Shape;314;p9"/>
          <p:cNvSpPr txBox="1"/>
          <p:nvPr/>
        </p:nvSpPr>
        <p:spPr>
          <a:xfrm>
            <a:off x="838201" y="1368000"/>
            <a:ext cx="6536960" cy="4076198"/>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Clr>
                <a:schemeClr val="accent2"/>
              </a:buClr>
              <a:buSzPts val="1800"/>
              <a:buFont typeface="Arial"/>
              <a:buNone/>
            </a:pPr>
            <a:r>
              <a:rPr lang="de-AT" sz="1800" b="0" i="0" u="none" strike="noStrike" cap="none">
                <a:solidFill>
                  <a:schemeClr val="dk1"/>
                </a:solidFill>
                <a:latin typeface="Arial"/>
                <a:ea typeface="Arial"/>
                <a:cs typeface="Arial"/>
                <a:sym typeface="Arial"/>
              </a:rPr>
              <a:t>The EU’s key funding programme for research and innovation:</a:t>
            </a:r>
            <a:endParaRPr/>
          </a:p>
          <a:p>
            <a:pPr marL="360000" marR="0" lvl="1" indent="-360000" algn="l" rtl="0">
              <a:spcBef>
                <a:spcPts val="1200"/>
              </a:spcBef>
              <a:spcAft>
                <a:spcPts val="0"/>
              </a:spcAft>
              <a:buClr>
                <a:schemeClr val="accent2"/>
              </a:buClr>
              <a:buSzPts val="1800"/>
              <a:buFont typeface="Arial"/>
              <a:buChar char="●"/>
            </a:pPr>
            <a:r>
              <a:rPr lang="de-AT" sz="1800" b="0" i="0" u="none" strike="noStrike" cap="none">
                <a:solidFill>
                  <a:schemeClr val="dk1"/>
                </a:solidFill>
                <a:latin typeface="Arial"/>
                <a:ea typeface="Arial"/>
                <a:cs typeface="Arial"/>
                <a:sym typeface="Arial"/>
              </a:rPr>
              <a:t>Tackles climate change</a:t>
            </a:r>
            <a:endParaRPr/>
          </a:p>
          <a:p>
            <a:pPr marL="360000" marR="0" lvl="1" indent="-360000" algn="l" rtl="0">
              <a:spcBef>
                <a:spcPts val="0"/>
              </a:spcBef>
              <a:spcAft>
                <a:spcPts val="0"/>
              </a:spcAft>
              <a:buClr>
                <a:schemeClr val="accent2"/>
              </a:buClr>
              <a:buSzPts val="1800"/>
              <a:buFont typeface="Arial"/>
              <a:buChar char="●"/>
            </a:pPr>
            <a:r>
              <a:rPr lang="de-AT" sz="1800" b="0" i="0" u="none" strike="noStrike" cap="none">
                <a:solidFill>
                  <a:schemeClr val="dk1"/>
                </a:solidFill>
                <a:latin typeface="Arial"/>
                <a:ea typeface="Arial"/>
                <a:cs typeface="Arial"/>
                <a:sym typeface="Arial"/>
              </a:rPr>
              <a:t>Helps to achieve the UN’s Sustainable Development Goals</a:t>
            </a:r>
            <a:endParaRPr/>
          </a:p>
          <a:p>
            <a:pPr marL="360000" marR="0" lvl="1" indent="-360000" algn="l" rtl="0">
              <a:spcBef>
                <a:spcPts val="0"/>
              </a:spcBef>
              <a:spcAft>
                <a:spcPts val="0"/>
              </a:spcAft>
              <a:buClr>
                <a:schemeClr val="accent2"/>
              </a:buClr>
              <a:buSzPts val="1800"/>
              <a:buFont typeface="Arial"/>
              <a:buChar char="●"/>
            </a:pPr>
            <a:r>
              <a:rPr lang="de-AT" sz="1800" b="0" i="0" u="none" strike="noStrike" cap="none">
                <a:solidFill>
                  <a:schemeClr val="dk1"/>
                </a:solidFill>
                <a:latin typeface="Arial"/>
                <a:ea typeface="Arial"/>
                <a:cs typeface="Arial"/>
                <a:sym typeface="Arial"/>
              </a:rPr>
              <a:t>Boosts the EU’s competitiveness and growth</a:t>
            </a:r>
            <a:endParaRPr/>
          </a:p>
          <a:p>
            <a:pPr marL="360000" marR="0" lvl="1" indent="-360000" algn="l" rtl="0">
              <a:spcBef>
                <a:spcPts val="0"/>
              </a:spcBef>
              <a:spcAft>
                <a:spcPts val="0"/>
              </a:spcAft>
              <a:buClr>
                <a:schemeClr val="accent2"/>
              </a:buClr>
              <a:buSzPts val="1800"/>
              <a:buFont typeface="Arial"/>
              <a:buChar char="●"/>
            </a:pPr>
            <a:r>
              <a:rPr lang="de-AT" sz="1800" b="0" i="0" u="none" strike="noStrike" cap="none">
                <a:solidFill>
                  <a:schemeClr val="dk1"/>
                </a:solidFill>
                <a:latin typeface="Arial"/>
                <a:ea typeface="Arial"/>
                <a:cs typeface="Arial"/>
                <a:sym typeface="Arial"/>
              </a:rPr>
              <a:t>Facilitates collaboration and strengthens the impact of research and innovation in developing, supporting and implementing EU policies while tackling global challenges </a:t>
            </a:r>
            <a:endParaRPr/>
          </a:p>
          <a:p>
            <a:pPr marL="360000" marR="0" lvl="1" indent="-360000" algn="l" rtl="0">
              <a:spcBef>
                <a:spcPts val="0"/>
              </a:spcBef>
              <a:spcAft>
                <a:spcPts val="0"/>
              </a:spcAft>
              <a:buClr>
                <a:schemeClr val="accent2"/>
              </a:buClr>
              <a:buSzPts val="1800"/>
              <a:buFont typeface="Arial"/>
              <a:buChar char="●"/>
            </a:pPr>
            <a:r>
              <a:rPr lang="de-AT" sz="1800" b="0" i="0" u="none" strike="noStrike" cap="none">
                <a:solidFill>
                  <a:schemeClr val="dk1"/>
                </a:solidFill>
                <a:latin typeface="Arial"/>
                <a:ea typeface="Arial"/>
                <a:cs typeface="Arial"/>
                <a:sym typeface="Arial"/>
              </a:rPr>
              <a:t>Supports the creation and better diffusion of excellent knowledge and technologies</a:t>
            </a:r>
            <a:endParaRPr/>
          </a:p>
          <a:p>
            <a:pPr marL="360000" marR="0" lvl="1" indent="-360000" algn="l" rtl="0">
              <a:spcBef>
                <a:spcPts val="0"/>
              </a:spcBef>
              <a:spcAft>
                <a:spcPts val="0"/>
              </a:spcAft>
              <a:buClr>
                <a:schemeClr val="accent2"/>
              </a:buClr>
              <a:buSzPts val="1800"/>
              <a:buFont typeface="Arial"/>
              <a:buChar char="●"/>
            </a:pPr>
            <a:r>
              <a:rPr lang="de-AT" sz="1800" b="0" i="0" u="none" strike="noStrike" cap="none">
                <a:solidFill>
                  <a:schemeClr val="dk1"/>
                </a:solidFill>
                <a:latin typeface="Arial"/>
                <a:ea typeface="Arial"/>
                <a:cs typeface="Arial"/>
                <a:sym typeface="Arial"/>
              </a:rPr>
              <a:t>Creates jobs, fully engages the EU’s talent pool, boosts economic growth, promotes industrial competitiveness and optimises investment impact within a strengthened European Research Area.</a:t>
            </a:r>
            <a:endParaRPr/>
          </a:p>
        </p:txBody>
      </p:sp>
      <p:sp>
        <p:nvSpPr>
          <p:cNvPr id="315" name="Google Shape;315;p9"/>
          <p:cNvSpPr txBox="1"/>
          <p:nvPr/>
        </p:nvSpPr>
        <p:spPr>
          <a:xfrm rot="-5400000">
            <a:off x="9965224" y="3621291"/>
            <a:ext cx="3772550" cy="18466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de-AT" sz="600" b="0">
                <a:solidFill>
                  <a:schemeClr val="dk1"/>
                </a:solidFill>
                <a:latin typeface="Arial"/>
                <a:ea typeface="Arial"/>
                <a:cs typeface="Arial"/>
                <a:sym typeface="Arial"/>
              </a:rPr>
              <a:t>Credits: </a:t>
            </a:r>
            <a:r>
              <a:rPr lang="de-AT" sz="600" b="0" u="sng">
                <a:solidFill>
                  <a:schemeClr val="accent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https://www.un.org/sustainabledevelopment/sustainable-development-goals/</a:t>
            </a:r>
            <a:endParaRPr sz="600" b="0">
              <a:solidFill>
                <a:schemeClr val="accen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0"/>
          <p:cNvSpPr txBox="1">
            <a:spLocks noGrp="1"/>
          </p:cNvSpPr>
          <p:nvPr>
            <p:ph type="title"/>
          </p:nvPr>
        </p:nvSpPr>
        <p:spPr>
          <a:xfrm>
            <a:off x="838200" y="468000"/>
            <a:ext cx="10776284" cy="980597"/>
          </a:xfrm>
          <a:prstGeom prst="rect">
            <a:avLst/>
          </a:prstGeom>
          <a:noFill/>
          <a:ln>
            <a:noFill/>
          </a:ln>
        </p:spPr>
        <p:txBody>
          <a:bodyPr spcFirstLastPara="1" wrap="square" lIns="91425" tIns="45700" rIns="91425" bIns="0" anchor="t" anchorCtr="0">
            <a:noAutofit/>
          </a:bodyPr>
          <a:lstStyle/>
          <a:p>
            <a:pPr marL="0" lvl="0" indent="0" algn="l" rtl="0">
              <a:lnSpc>
                <a:spcPct val="100000"/>
              </a:lnSpc>
              <a:spcBef>
                <a:spcPts val="0"/>
              </a:spcBef>
              <a:spcAft>
                <a:spcPts val="0"/>
              </a:spcAft>
              <a:buClr>
                <a:schemeClr val="dk2"/>
              </a:buClr>
              <a:buSzPts val="3200"/>
              <a:buFont typeface="Arial"/>
              <a:buNone/>
            </a:pPr>
            <a:r>
              <a:rPr lang="de-AT" sz="3200">
                <a:solidFill>
                  <a:schemeClr val="dk2"/>
                </a:solidFill>
              </a:rPr>
              <a:t>While benefiting from world-class research and strong industries… </a:t>
            </a:r>
            <a:r>
              <a:rPr lang="de-AT" sz="2400" b="0">
                <a:solidFill>
                  <a:schemeClr val="dk1"/>
                </a:solidFill>
              </a:rPr>
              <a:t>Our knowledge and skills are our main resources</a:t>
            </a:r>
            <a:br>
              <a:rPr lang="de-AT" sz="3200" b="0">
                <a:solidFill>
                  <a:schemeClr val="dk1"/>
                </a:solidFill>
              </a:rPr>
            </a:br>
            <a:r>
              <a:rPr lang="de-AT" sz="3200" b="0">
                <a:solidFill>
                  <a:schemeClr val="dk2"/>
                </a:solidFill>
              </a:rPr>
              <a:t> </a:t>
            </a:r>
            <a:endParaRPr/>
          </a:p>
        </p:txBody>
      </p:sp>
      <p:sp>
        <p:nvSpPr>
          <p:cNvPr id="321" name="Google Shape;321;p10"/>
          <p:cNvSpPr txBox="1"/>
          <p:nvPr/>
        </p:nvSpPr>
        <p:spPr>
          <a:xfrm>
            <a:off x="1017268" y="5184340"/>
            <a:ext cx="434926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2000">
                <a:solidFill>
                  <a:schemeClr val="dk1"/>
                </a:solidFill>
                <a:latin typeface="Arial"/>
                <a:ea typeface="Arial"/>
                <a:cs typeface="Arial"/>
                <a:sym typeface="Arial"/>
              </a:rPr>
              <a:t>…Europe can do better at transforming this into </a:t>
            </a:r>
            <a:r>
              <a:rPr lang="de-AT" sz="2000" b="1">
                <a:solidFill>
                  <a:schemeClr val="dk2"/>
                </a:solidFill>
                <a:latin typeface="Arial"/>
                <a:ea typeface="Arial"/>
                <a:cs typeface="Arial"/>
                <a:sym typeface="Arial"/>
              </a:rPr>
              <a:t>leadership in innovation </a:t>
            </a:r>
            <a:r>
              <a:rPr lang="de-AT" sz="2000">
                <a:solidFill>
                  <a:schemeClr val="dk1"/>
                </a:solidFill>
                <a:latin typeface="Arial"/>
                <a:ea typeface="Arial"/>
                <a:cs typeface="Arial"/>
                <a:sym typeface="Arial"/>
              </a:rPr>
              <a:t>and </a:t>
            </a:r>
            <a:r>
              <a:rPr lang="de-AT" sz="2000" b="1">
                <a:solidFill>
                  <a:schemeClr val="dk2"/>
                </a:solidFill>
                <a:latin typeface="Arial"/>
                <a:ea typeface="Arial"/>
                <a:cs typeface="Arial"/>
                <a:sym typeface="Arial"/>
              </a:rPr>
              <a:t>entrepreneurship</a:t>
            </a:r>
            <a:endParaRPr/>
          </a:p>
        </p:txBody>
      </p:sp>
      <p:sp>
        <p:nvSpPr>
          <p:cNvPr id="322" name="Google Shape;322;p10"/>
          <p:cNvSpPr txBox="1"/>
          <p:nvPr/>
        </p:nvSpPr>
        <p:spPr>
          <a:xfrm>
            <a:off x="8094163" y="4829942"/>
            <a:ext cx="3391255" cy="600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1100" i="1">
                <a:solidFill>
                  <a:schemeClr val="dk1"/>
                </a:solidFill>
                <a:latin typeface="Arial"/>
                <a:ea typeface="Arial"/>
                <a:cs typeface="Arial"/>
                <a:sym typeface="Arial"/>
              </a:rPr>
              <a:t>EU figure is for 2019</a:t>
            </a:r>
            <a:endParaRPr/>
          </a:p>
          <a:p>
            <a:pPr marL="0" marR="0" lvl="0" indent="0" algn="l" rtl="0">
              <a:spcBef>
                <a:spcPts val="0"/>
              </a:spcBef>
              <a:spcAft>
                <a:spcPts val="0"/>
              </a:spcAft>
              <a:buNone/>
            </a:pPr>
            <a:r>
              <a:rPr lang="de-AT" sz="1100" i="1">
                <a:solidFill>
                  <a:schemeClr val="dk1"/>
                </a:solidFill>
                <a:latin typeface="Arial"/>
                <a:ea typeface="Arial"/>
                <a:cs typeface="Arial"/>
                <a:sym typeface="Arial"/>
              </a:rPr>
              <a:t>Figures for USA, Japan, China and South Korea are for 2018. Figures represent R&amp;D as % of GDP</a:t>
            </a:r>
            <a:endParaRPr/>
          </a:p>
        </p:txBody>
      </p:sp>
      <p:grpSp>
        <p:nvGrpSpPr>
          <p:cNvPr id="323" name="Google Shape;323;p10"/>
          <p:cNvGrpSpPr/>
          <p:nvPr/>
        </p:nvGrpSpPr>
        <p:grpSpPr>
          <a:xfrm>
            <a:off x="746834" y="1758461"/>
            <a:ext cx="7612049" cy="3236229"/>
            <a:chOff x="5324831" y="1906292"/>
            <a:chExt cx="6051381" cy="2572718"/>
          </a:xfrm>
        </p:grpSpPr>
        <p:sp>
          <p:nvSpPr>
            <p:cNvPr id="324" name="Google Shape;324;p10"/>
            <p:cNvSpPr txBox="1"/>
            <p:nvPr/>
          </p:nvSpPr>
          <p:spPr>
            <a:xfrm>
              <a:off x="8997370" y="2188119"/>
              <a:ext cx="2367234" cy="556315"/>
            </a:xfrm>
            <a:prstGeom prst="rect">
              <a:avLst/>
            </a:prstGeom>
            <a:noFill/>
            <a:ln>
              <a:noFill/>
            </a:ln>
          </p:spPr>
          <p:txBody>
            <a:bodyPr spcFirstLastPara="1" wrap="square" lIns="91425" tIns="45700" rIns="91425" bIns="45700" anchor="t" anchorCtr="0">
              <a:noAutofit/>
            </a:bodyPr>
            <a:lstStyle/>
            <a:p>
              <a:pPr marL="0" marR="0" lvl="0" indent="0" algn="l" rtl="0">
                <a:lnSpc>
                  <a:spcPct val="87272"/>
                </a:lnSpc>
                <a:spcBef>
                  <a:spcPts val="0"/>
                </a:spcBef>
                <a:spcAft>
                  <a:spcPts val="0"/>
                </a:spcAft>
                <a:buClr>
                  <a:schemeClr val="accent2"/>
                </a:buClr>
                <a:buSzPts val="2200"/>
                <a:buFont typeface="Arial"/>
                <a:buNone/>
              </a:pPr>
              <a:r>
                <a:rPr lang="de-AT" sz="2200" b="1">
                  <a:solidFill>
                    <a:schemeClr val="accent2"/>
                  </a:solidFill>
                  <a:latin typeface="Arial"/>
                  <a:ea typeface="Arial"/>
                  <a:cs typeface="Arial"/>
                  <a:sym typeface="Arial"/>
                </a:rPr>
                <a:t>6% </a:t>
              </a:r>
              <a:r>
                <a:rPr lang="de-AT" sz="1600" b="0">
                  <a:solidFill>
                    <a:schemeClr val="dk1"/>
                  </a:solidFill>
                  <a:latin typeface="Arial"/>
                  <a:ea typeface="Arial"/>
                  <a:cs typeface="Arial"/>
                  <a:sym typeface="Arial"/>
                </a:rPr>
                <a:t>of the world's </a:t>
              </a:r>
              <a:endParaRPr/>
            </a:p>
            <a:p>
              <a:pPr marL="0" marR="0" lvl="0" indent="0" algn="l" rtl="0">
                <a:lnSpc>
                  <a:spcPct val="120000"/>
                </a:lnSpc>
                <a:spcBef>
                  <a:spcPts val="0"/>
                </a:spcBef>
                <a:spcAft>
                  <a:spcPts val="0"/>
                </a:spcAft>
                <a:buClr>
                  <a:schemeClr val="accent2"/>
                </a:buClr>
                <a:buSzPts val="1600"/>
                <a:buFont typeface="Arial"/>
                <a:buNone/>
              </a:pPr>
              <a:r>
                <a:rPr lang="de-AT" sz="1600" b="1">
                  <a:solidFill>
                    <a:schemeClr val="dk1"/>
                  </a:solidFill>
                  <a:latin typeface="Arial"/>
                  <a:ea typeface="Arial"/>
                  <a:cs typeface="Arial"/>
                  <a:sym typeface="Arial"/>
                </a:rPr>
                <a:t>population</a:t>
              </a:r>
              <a:endParaRPr/>
            </a:p>
          </p:txBody>
        </p:sp>
        <p:sp>
          <p:nvSpPr>
            <p:cNvPr id="325" name="Google Shape;325;p10"/>
            <p:cNvSpPr txBox="1"/>
            <p:nvPr/>
          </p:nvSpPr>
          <p:spPr>
            <a:xfrm>
              <a:off x="8997370" y="2973282"/>
              <a:ext cx="2367234" cy="3917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2200"/>
                <a:buFont typeface="Arial"/>
                <a:buNone/>
              </a:pPr>
              <a:r>
                <a:rPr lang="de-AT" sz="2200" b="1">
                  <a:solidFill>
                    <a:schemeClr val="accent1"/>
                  </a:solidFill>
                  <a:latin typeface="Arial"/>
                  <a:ea typeface="Arial"/>
                  <a:cs typeface="Arial"/>
                  <a:sym typeface="Arial"/>
                </a:rPr>
                <a:t>17</a:t>
              </a:r>
              <a:r>
                <a:rPr lang="de-AT" sz="1600" b="1">
                  <a:solidFill>
                    <a:schemeClr val="accent1"/>
                  </a:solidFill>
                  <a:latin typeface="Arial"/>
                  <a:ea typeface="Arial"/>
                  <a:cs typeface="Arial"/>
                  <a:sym typeface="Arial"/>
                </a:rPr>
                <a:t>% </a:t>
              </a:r>
              <a:r>
                <a:rPr lang="de-AT" sz="1600" b="0">
                  <a:solidFill>
                    <a:schemeClr val="dk1"/>
                  </a:solidFill>
                  <a:latin typeface="Arial"/>
                  <a:ea typeface="Arial"/>
                  <a:cs typeface="Arial"/>
                  <a:sym typeface="Arial"/>
                </a:rPr>
                <a:t>of global </a:t>
              </a:r>
              <a:r>
                <a:rPr lang="de-AT" sz="1600" b="1">
                  <a:solidFill>
                    <a:schemeClr val="dk1"/>
                  </a:solidFill>
                  <a:latin typeface="Arial"/>
                  <a:ea typeface="Arial"/>
                  <a:cs typeface="Arial"/>
                  <a:sym typeface="Arial"/>
                </a:rPr>
                <a:t>R&amp;D</a:t>
              </a:r>
              <a:r>
                <a:rPr lang="de-AT" sz="1600" b="0">
                  <a:solidFill>
                    <a:schemeClr val="dk1"/>
                  </a:solidFill>
                  <a:latin typeface="Arial"/>
                  <a:ea typeface="Arial"/>
                  <a:cs typeface="Arial"/>
                  <a:sym typeface="Arial"/>
                </a:rPr>
                <a:t> </a:t>
              </a:r>
              <a:endParaRPr/>
            </a:p>
          </p:txBody>
        </p:sp>
        <p:sp>
          <p:nvSpPr>
            <p:cNvPr id="326" name="Google Shape;326;p10"/>
            <p:cNvSpPr txBox="1"/>
            <p:nvPr/>
          </p:nvSpPr>
          <p:spPr>
            <a:xfrm>
              <a:off x="8997370" y="3644741"/>
              <a:ext cx="2378842" cy="539801"/>
            </a:xfrm>
            <a:prstGeom prst="rect">
              <a:avLst/>
            </a:prstGeom>
            <a:noFill/>
            <a:ln>
              <a:noFill/>
            </a:ln>
          </p:spPr>
          <p:txBody>
            <a:bodyPr spcFirstLastPara="1" wrap="square" lIns="91425" tIns="45700" rIns="91425" bIns="45700" anchor="t" anchorCtr="0">
              <a:noAutofit/>
            </a:bodyPr>
            <a:lstStyle/>
            <a:p>
              <a:pPr marL="0" marR="0" lvl="0" indent="0" algn="l" rtl="0">
                <a:lnSpc>
                  <a:spcPct val="90909"/>
                </a:lnSpc>
                <a:spcBef>
                  <a:spcPts val="0"/>
                </a:spcBef>
                <a:spcAft>
                  <a:spcPts val="0"/>
                </a:spcAft>
                <a:buClr>
                  <a:schemeClr val="accent2"/>
                </a:buClr>
                <a:buSzPts val="2200"/>
                <a:buFont typeface="Arial"/>
                <a:buNone/>
              </a:pPr>
              <a:r>
                <a:rPr lang="de-AT" sz="2200" b="1">
                  <a:solidFill>
                    <a:schemeClr val="accent4"/>
                  </a:solidFill>
                  <a:latin typeface="Arial"/>
                  <a:ea typeface="Arial"/>
                  <a:cs typeface="Arial"/>
                  <a:sym typeface="Arial"/>
                </a:rPr>
                <a:t>25% </a:t>
              </a:r>
              <a:r>
                <a:rPr lang="de-AT" sz="1600" b="0">
                  <a:solidFill>
                    <a:schemeClr val="dk1"/>
                  </a:solidFill>
                  <a:latin typeface="Arial"/>
                  <a:ea typeface="Arial"/>
                  <a:cs typeface="Arial"/>
                  <a:sym typeface="Arial"/>
                </a:rPr>
                <a:t>of all high-quality </a:t>
              </a:r>
              <a:r>
                <a:rPr lang="de-AT" sz="1600" b="1">
                  <a:solidFill>
                    <a:schemeClr val="dk1"/>
                  </a:solidFill>
                  <a:latin typeface="Arial"/>
                  <a:ea typeface="Arial"/>
                  <a:cs typeface="Arial"/>
                  <a:sym typeface="Arial"/>
                </a:rPr>
                <a:t>scientific publications</a:t>
              </a:r>
              <a:endParaRPr/>
            </a:p>
            <a:p>
              <a:pPr marL="0" marR="0" lvl="0" indent="0" algn="l" rtl="0">
                <a:spcBef>
                  <a:spcPts val="0"/>
                </a:spcBef>
                <a:spcAft>
                  <a:spcPts val="0"/>
                </a:spcAft>
                <a:buClr>
                  <a:schemeClr val="accent2"/>
                </a:buClr>
                <a:buSzPts val="1600"/>
                <a:buFont typeface="Arial"/>
                <a:buNone/>
              </a:pPr>
              <a:endParaRPr sz="1600" b="0">
                <a:solidFill>
                  <a:schemeClr val="dk1"/>
                </a:solidFill>
                <a:latin typeface="Arial"/>
                <a:ea typeface="Arial"/>
                <a:cs typeface="Arial"/>
                <a:sym typeface="Arial"/>
              </a:endParaRPr>
            </a:p>
          </p:txBody>
        </p:sp>
        <p:pic>
          <p:nvPicPr>
            <p:cNvPr id="327" name="Google Shape;327;p10"/>
            <p:cNvPicPr preferRelativeResize="0"/>
            <p:nvPr/>
          </p:nvPicPr>
          <p:blipFill rotWithShape="1">
            <a:blip r:embed="rId3">
              <a:alphaModFix/>
            </a:blip>
            <a:srcRect t="15476" b="14951"/>
            <a:stretch/>
          </p:blipFill>
          <p:spPr>
            <a:xfrm>
              <a:off x="5324831" y="1906292"/>
              <a:ext cx="3672539" cy="2572718"/>
            </a:xfrm>
            <a:prstGeom prst="rect">
              <a:avLst/>
            </a:prstGeom>
            <a:noFill/>
            <a:ln>
              <a:noFill/>
            </a:ln>
          </p:spPr>
        </p:pic>
      </p:grpSp>
      <p:sp>
        <p:nvSpPr>
          <p:cNvPr id="328" name="Google Shape;328;p10"/>
          <p:cNvSpPr txBox="1"/>
          <p:nvPr/>
        </p:nvSpPr>
        <p:spPr>
          <a:xfrm>
            <a:off x="8094163" y="2025067"/>
            <a:ext cx="2446659" cy="67710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AT" sz="2200" b="1">
                <a:solidFill>
                  <a:schemeClr val="dk2"/>
                </a:solidFill>
                <a:latin typeface="Arial"/>
                <a:ea typeface="Arial"/>
                <a:cs typeface="Arial"/>
                <a:sym typeface="Arial"/>
              </a:rPr>
              <a:t>1.5% </a:t>
            </a:r>
            <a:r>
              <a:rPr lang="de-AT" sz="1600" b="0">
                <a:solidFill>
                  <a:schemeClr val="dk1"/>
                </a:solidFill>
                <a:latin typeface="Arial"/>
                <a:ea typeface="Arial"/>
                <a:cs typeface="Arial"/>
                <a:sym typeface="Arial"/>
              </a:rPr>
              <a:t>EU </a:t>
            </a:r>
            <a:r>
              <a:rPr lang="de-AT" sz="1600" b="1">
                <a:solidFill>
                  <a:schemeClr val="dk1"/>
                </a:solidFill>
                <a:latin typeface="Arial"/>
                <a:ea typeface="Arial"/>
                <a:cs typeface="Arial"/>
                <a:sym typeface="Arial"/>
              </a:rPr>
              <a:t>business R&amp;D investment</a:t>
            </a:r>
            <a:endParaRPr sz="1600" b="1">
              <a:solidFill>
                <a:schemeClr val="dk1"/>
              </a:solidFill>
              <a:latin typeface="Arial"/>
              <a:ea typeface="Arial"/>
              <a:cs typeface="Arial"/>
              <a:sym typeface="Arial"/>
            </a:endParaRPr>
          </a:p>
        </p:txBody>
      </p:sp>
      <p:pic>
        <p:nvPicPr>
          <p:cNvPr id="329" name="Google Shape;329;p10"/>
          <p:cNvPicPr preferRelativeResize="0"/>
          <p:nvPr/>
        </p:nvPicPr>
        <p:blipFill rotWithShape="1">
          <a:blip r:embed="rId4">
            <a:alphaModFix/>
          </a:blip>
          <a:srcRect/>
          <a:stretch/>
        </p:blipFill>
        <p:spPr>
          <a:xfrm>
            <a:off x="7845016" y="2314575"/>
            <a:ext cx="4146082" cy="276563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96F48C-C6D1-4C42-B193-5D5FF375716E}">
  <ds:schemaRefs>
    <ds:schemaRef ds:uri="http://schemas.microsoft.com/sharepoint/v3/contenttype/forms"/>
  </ds:schemaRefs>
</ds:datastoreItem>
</file>

<file path=customXml/itemProps2.xml><?xml version="1.0" encoding="utf-8"?>
<ds:datastoreItem xmlns:ds="http://schemas.openxmlformats.org/officeDocument/2006/customXml" ds:itemID="{DCE18F1A-BEB4-46DF-9D34-502E006227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28F336-1CA2-4B47-BA6D-800A5DBA6CF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2107</Words>
  <Application>Microsoft Office PowerPoint</Application>
  <PresentationFormat>Widescreen</PresentationFormat>
  <Paragraphs>225</Paragraphs>
  <Slides>22</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Noto Sans Symbols</vt:lpstr>
      <vt:lpstr>Office Theme</vt:lpstr>
      <vt:lpstr>PowerPoint Presentation</vt:lpstr>
      <vt:lpstr>Session 1: Introduction </vt:lpstr>
      <vt:lpstr>PowerPoint Presentation</vt:lpstr>
      <vt:lpstr>Agenda  </vt:lpstr>
      <vt:lpstr>Agenda  </vt:lpstr>
      <vt:lpstr>Agenda  </vt:lpstr>
      <vt:lpstr>PowerPoint Presentation</vt:lpstr>
      <vt:lpstr>Our Vision</vt:lpstr>
      <vt:lpstr>While benefiting from world-class research and strong industries… Our knowledge and skills are our main resources  </vt:lpstr>
      <vt:lpstr>PowerPoint Presentation</vt:lpstr>
      <vt:lpstr>Key Novelties in Horizon Europe</vt:lpstr>
      <vt:lpstr>PowerPoint Presentation</vt:lpstr>
      <vt:lpstr>Horizon Europe</vt:lpstr>
      <vt:lpstr>Overview Funding lines &amp; TRL </vt:lpstr>
      <vt:lpstr>Types of Actions/ Projects in Horizon Europe </vt:lpstr>
      <vt:lpstr>Main type of Actions/ projects in Horizon EUROPE</vt:lpstr>
      <vt:lpstr>Main types of Actions/ projects in Horizon Europe</vt:lpstr>
      <vt:lpstr>Technology Readiness Level</vt:lpstr>
      <vt:lpstr>Technology Readiness Level</vt:lpstr>
      <vt:lpstr>TRL and business plan</vt:lpstr>
      <vt:lpstr>Contact us!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User</cp:lastModifiedBy>
  <cp:revision>1</cp:revision>
  <dcterms:created xsi:type="dcterms:W3CDTF">2020-12-04T09:35:19Z</dcterms:created>
  <dcterms:modified xsi:type="dcterms:W3CDTF">2024-01-26T14:25:43Z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